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9" r:id="rId3"/>
    <p:sldId id="261" r:id="rId4"/>
    <p:sldId id="257" r:id="rId5"/>
    <p:sldId id="318" r:id="rId6"/>
    <p:sldId id="258" r:id="rId7"/>
    <p:sldId id="262" r:id="rId8"/>
    <p:sldId id="263" r:id="rId9"/>
    <p:sldId id="266" r:id="rId10"/>
    <p:sldId id="265" r:id="rId11"/>
    <p:sldId id="264" r:id="rId12"/>
    <p:sldId id="267" r:id="rId13"/>
    <p:sldId id="268" r:id="rId14"/>
    <p:sldId id="269"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 id="298" r:id="rId43"/>
    <p:sldId id="299" r:id="rId44"/>
    <p:sldId id="300" r:id="rId45"/>
    <p:sldId id="301" r:id="rId46"/>
    <p:sldId id="302" r:id="rId47"/>
    <p:sldId id="303" r:id="rId48"/>
    <p:sldId id="304" r:id="rId49"/>
    <p:sldId id="305" r:id="rId50"/>
    <p:sldId id="306" r:id="rId51"/>
    <p:sldId id="307" r:id="rId52"/>
    <p:sldId id="308" r:id="rId53"/>
    <p:sldId id="309" r:id="rId54"/>
    <p:sldId id="310" r:id="rId55"/>
    <p:sldId id="311" r:id="rId56"/>
    <p:sldId id="317" r:id="rId57"/>
    <p:sldId id="312" r:id="rId58"/>
    <p:sldId id="313" r:id="rId59"/>
    <p:sldId id="314" r:id="rId60"/>
    <p:sldId id="315" r:id="rId61"/>
    <p:sldId id="316" r:id="rId62"/>
    <p:sldId id="319" r:id="rId63"/>
    <p:sldId id="320" r:id="rId64"/>
    <p:sldId id="321" r:id="rId65"/>
    <p:sldId id="322" r:id="rId66"/>
    <p:sldId id="323" r:id="rId67"/>
    <p:sldId id="324" r:id="rId68"/>
    <p:sldId id="325" r:id="rId69"/>
    <p:sldId id="326" r:id="rId70"/>
    <p:sldId id="327" r:id="rId71"/>
    <p:sldId id="328" r:id="rId72"/>
    <p:sldId id="329" r:id="rId73"/>
    <p:sldId id="330" r:id="rId74"/>
    <p:sldId id="331" r:id="rId75"/>
    <p:sldId id="332" r:id="rId76"/>
    <p:sldId id="333" r:id="rId77"/>
    <p:sldId id="334" r:id="rId78"/>
    <p:sldId id="335" r:id="rId79"/>
    <p:sldId id="336" r:id="rId80"/>
    <p:sldId id="337" r:id="rId81"/>
    <p:sldId id="338" r:id="rId82"/>
    <p:sldId id="339" r:id="rId83"/>
    <p:sldId id="340" r:id="rId84"/>
    <p:sldId id="341" r:id="rId85"/>
    <p:sldId id="342" r:id="rId8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4" d="100"/>
          <a:sy n="114" d="100"/>
        </p:scale>
        <p:origin x="414"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tableStyles" Target="tableStyles.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E9BB6-9D07-4D1C-941B-2D5891FEFC5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EC9F84A-F491-4553-AE1A-7A7FAACB438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C8CB3D3-C2FE-428A-B235-28D6620CB80B}"/>
              </a:ext>
            </a:extLst>
          </p:cNvPr>
          <p:cNvSpPr>
            <a:spLocks noGrp="1"/>
          </p:cNvSpPr>
          <p:nvPr>
            <p:ph type="dt" sz="half" idx="10"/>
          </p:nvPr>
        </p:nvSpPr>
        <p:spPr/>
        <p:txBody>
          <a:bodyPr/>
          <a:lstStyle/>
          <a:p>
            <a:fld id="{0E410E1B-5503-480C-AD57-F83815E60DE7}" type="datetimeFigureOut">
              <a:rPr lang="en-US" smtClean="0"/>
              <a:t>1/9/2022</a:t>
            </a:fld>
            <a:endParaRPr lang="en-US"/>
          </a:p>
        </p:txBody>
      </p:sp>
      <p:sp>
        <p:nvSpPr>
          <p:cNvPr id="5" name="Footer Placeholder 4">
            <a:extLst>
              <a:ext uri="{FF2B5EF4-FFF2-40B4-BE49-F238E27FC236}">
                <a16:creationId xmlns:a16="http://schemas.microsoft.com/office/drawing/2014/main" id="{76D1BE1D-0BED-4C50-A896-8879AA4707B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68B0C92-F343-47BE-9607-B318CE35DDAD}"/>
              </a:ext>
            </a:extLst>
          </p:cNvPr>
          <p:cNvSpPr>
            <a:spLocks noGrp="1"/>
          </p:cNvSpPr>
          <p:nvPr>
            <p:ph type="sldNum" sz="quarter" idx="12"/>
          </p:nvPr>
        </p:nvSpPr>
        <p:spPr/>
        <p:txBody>
          <a:bodyPr/>
          <a:lstStyle/>
          <a:p>
            <a:fld id="{85D3C1F5-2D21-4973-8590-70992A3A0C40}" type="slidenum">
              <a:rPr lang="en-US" smtClean="0"/>
              <a:t>‹#›</a:t>
            </a:fld>
            <a:endParaRPr lang="en-US"/>
          </a:p>
        </p:txBody>
      </p:sp>
    </p:spTree>
    <p:extLst>
      <p:ext uri="{BB962C8B-B14F-4D97-AF65-F5344CB8AC3E}">
        <p14:creationId xmlns:p14="http://schemas.microsoft.com/office/powerpoint/2010/main" val="24796043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4B5309-DC07-4913-BD4F-779272E6C62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2AF6EAC-AEF1-48FD-8024-55D74EC907F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C2A571D-1D7E-4447-B0D6-81947AAACF36}"/>
              </a:ext>
            </a:extLst>
          </p:cNvPr>
          <p:cNvSpPr>
            <a:spLocks noGrp="1"/>
          </p:cNvSpPr>
          <p:nvPr>
            <p:ph type="dt" sz="half" idx="10"/>
          </p:nvPr>
        </p:nvSpPr>
        <p:spPr/>
        <p:txBody>
          <a:bodyPr/>
          <a:lstStyle/>
          <a:p>
            <a:fld id="{0E410E1B-5503-480C-AD57-F83815E60DE7}" type="datetimeFigureOut">
              <a:rPr lang="en-US" smtClean="0"/>
              <a:t>1/9/2022</a:t>
            </a:fld>
            <a:endParaRPr lang="en-US"/>
          </a:p>
        </p:txBody>
      </p:sp>
      <p:sp>
        <p:nvSpPr>
          <p:cNvPr id="5" name="Footer Placeholder 4">
            <a:extLst>
              <a:ext uri="{FF2B5EF4-FFF2-40B4-BE49-F238E27FC236}">
                <a16:creationId xmlns:a16="http://schemas.microsoft.com/office/drawing/2014/main" id="{C0C10E00-8470-4046-87DC-FCA13F6657E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7511708-CF68-4B2F-99BD-710CF86D1DF0}"/>
              </a:ext>
            </a:extLst>
          </p:cNvPr>
          <p:cNvSpPr>
            <a:spLocks noGrp="1"/>
          </p:cNvSpPr>
          <p:nvPr>
            <p:ph type="sldNum" sz="quarter" idx="12"/>
          </p:nvPr>
        </p:nvSpPr>
        <p:spPr/>
        <p:txBody>
          <a:bodyPr/>
          <a:lstStyle/>
          <a:p>
            <a:fld id="{85D3C1F5-2D21-4973-8590-70992A3A0C40}" type="slidenum">
              <a:rPr lang="en-US" smtClean="0"/>
              <a:t>‹#›</a:t>
            </a:fld>
            <a:endParaRPr lang="en-US"/>
          </a:p>
        </p:txBody>
      </p:sp>
    </p:spTree>
    <p:extLst>
      <p:ext uri="{BB962C8B-B14F-4D97-AF65-F5344CB8AC3E}">
        <p14:creationId xmlns:p14="http://schemas.microsoft.com/office/powerpoint/2010/main" val="39034171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ED76932-33ED-46F8-94F7-F91D58658EA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3AFD1D8-540E-45A4-A66D-3D5985332FD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A479537-355B-475D-AC28-215F874A12E9}"/>
              </a:ext>
            </a:extLst>
          </p:cNvPr>
          <p:cNvSpPr>
            <a:spLocks noGrp="1"/>
          </p:cNvSpPr>
          <p:nvPr>
            <p:ph type="dt" sz="half" idx="10"/>
          </p:nvPr>
        </p:nvSpPr>
        <p:spPr/>
        <p:txBody>
          <a:bodyPr/>
          <a:lstStyle/>
          <a:p>
            <a:fld id="{0E410E1B-5503-480C-AD57-F83815E60DE7}" type="datetimeFigureOut">
              <a:rPr lang="en-US" smtClean="0"/>
              <a:t>1/9/2022</a:t>
            </a:fld>
            <a:endParaRPr lang="en-US"/>
          </a:p>
        </p:txBody>
      </p:sp>
      <p:sp>
        <p:nvSpPr>
          <p:cNvPr id="5" name="Footer Placeholder 4">
            <a:extLst>
              <a:ext uri="{FF2B5EF4-FFF2-40B4-BE49-F238E27FC236}">
                <a16:creationId xmlns:a16="http://schemas.microsoft.com/office/drawing/2014/main" id="{7D6563F8-4A48-4FFD-8954-2A83CE8C846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8944259-3748-4AE7-B9AC-CD306BC46DC6}"/>
              </a:ext>
            </a:extLst>
          </p:cNvPr>
          <p:cNvSpPr>
            <a:spLocks noGrp="1"/>
          </p:cNvSpPr>
          <p:nvPr>
            <p:ph type="sldNum" sz="quarter" idx="12"/>
          </p:nvPr>
        </p:nvSpPr>
        <p:spPr/>
        <p:txBody>
          <a:bodyPr/>
          <a:lstStyle/>
          <a:p>
            <a:fld id="{85D3C1F5-2D21-4973-8590-70992A3A0C40}" type="slidenum">
              <a:rPr lang="en-US" smtClean="0"/>
              <a:t>‹#›</a:t>
            </a:fld>
            <a:endParaRPr lang="en-US"/>
          </a:p>
        </p:txBody>
      </p:sp>
    </p:spTree>
    <p:extLst>
      <p:ext uri="{BB962C8B-B14F-4D97-AF65-F5344CB8AC3E}">
        <p14:creationId xmlns:p14="http://schemas.microsoft.com/office/powerpoint/2010/main" val="20064522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74E95-EE8C-495C-9AE4-8DC1BF16311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A625B12-C944-4EB3-891A-695AE26B96F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7CC0BC6-7F65-4406-9ACF-FAD4FE7770B0}"/>
              </a:ext>
            </a:extLst>
          </p:cNvPr>
          <p:cNvSpPr>
            <a:spLocks noGrp="1"/>
          </p:cNvSpPr>
          <p:nvPr>
            <p:ph type="dt" sz="half" idx="10"/>
          </p:nvPr>
        </p:nvSpPr>
        <p:spPr/>
        <p:txBody>
          <a:bodyPr/>
          <a:lstStyle/>
          <a:p>
            <a:fld id="{0E410E1B-5503-480C-AD57-F83815E60DE7}" type="datetimeFigureOut">
              <a:rPr lang="en-US" smtClean="0"/>
              <a:t>1/9/2022</a:t>
            </a:fld>
            <a:endParaRPr lang="en-US"/>
          </a:p>
        </p:txBody>
      </p:sp>
      <p:sp>
        <p:nvSpPr>
          <p:cNvPr id="5" name="Footer Placeholder 4">
            <a:extLst>
              <a:ext uri="{FF2B5EF4-FFF2-40B4-BE49-F238E27FC236}">
                <a16:creationId xmlns:a16="http://schemas.microsoft.com/office/drawing/2014/main" id="{5DAB10D1-3BE2-4154-8A27-A1DCD3F5D99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B36E9C5-6930-48C8-A3BB-6C8885B6E8B9}"/>
              </a:ext>
            </a:extLst>
          </p:cNvPr>
          <p:cNvSpPr>
            <a:spLocks noGrp="1"/>
          </p:cNvSpPr>
          <p:nvPr>
            <p:ph type="sldNum" sz="quarter" idx="12"/>
          </p:nvPr>
        </p:nvSpPr>
        <p:spPr/>
        <p:txBody>
          <a:bodyPr/>
          <a:lstStyle/>
          <a:p>
            <a:fld id="{85D3C1F5-2D21-4973-8590-70992A3A0C40}" type="slidenum">
              <a:rPr lang="en-US" smtClean="0"/>
              <a:t>‹#›</a:t>
            </a:fld>
            <a:endParaRPr lang="en-US"/>
          </a:p>
        </p:txBody>
      </p:sp>
    </p:spTree>
    <p:extLst>
      <p:ext uri="{BB962C8B-B14F-4D97-AF65-F5344CB8AC3E}">
        <p14:creationId xmlns:p14="http://schemas.microsoft.com/office/powerpoint/2010/main" val="28981291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B62B05-CA61-4836-A24A-51E6E7EB049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6E14F01-66F2-45BA-B441-F82C4074F87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B747DDB-5BD9-44E5-8162-90BB43AA6696}"/>
              </a:ext>
            </a:extLst>
          </p:cNvPr>
          <p:cNvSpPr>
            <a:spLocks noGrp="1"/>
          </p:cNvSpPr>
          <p:nvPr>
            <p:ph type="dt" sz="half" idx="10"/>
          </p:nvPr>
        </p:nvSpPr>
        <p:spPr/>
        <p:txBody>
          <a:bodyPr/>
          <a:lstStyle/>
          <a:p>
            <a:fld id="{0E410E1B-5503-480C-AD57-F83815E60DE7}" type="datetimeFigureOut">
              <a:rPr lang="en-US" smtClean="0"/>
              <a:t>1/9/2022</a:t>
            </a:fld>
            <a:endParaRPr lang="en-US"/>
          </a:p>
        </p:txBody>
      </p:sp>
      <p:sp>
        <p:nvSpPr>
          <p:cNvPr id="5" name="Footer Placeholder 4">
            <a:extLst>
              <a:ext uri="{FF2B5EF4-FFF2-40B4-BE49-F238E27FC236}">
                <a16:creationId xmlns:a16="http://schemas.microsoft.com/office/drawing/2014/main" id="{6132F3D5-0CF8-408F-A355-681B699202C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AAD2D0E-4E32-4E4B-9723-3A679DAAE357}"/>
              </a:ext>
            </a:extLst>
          </p:cNvPr>
          <p:cNvSpPr>
            <a:spLocks noGrp="1"/>
          </p:cNvSpPr>
          <p:nvPr>
            <p:ph type="sldNum" sz="quarter" idx="12"/>
          </p:nvPr>
        </p:nvSpPr>
        <p:spPr/>
        <p:txBody>
          <a:bodyPr/>
          <a:lstStyle/>
          <a:p>
            <a:fld id="{85D3C1F5-2D21-4973-8590-70992A3A0C40}" type="slidenum">
              <a:rPr lang="en-US" smtClean="0"/>
              <a:t>‹#›</a:t>
            </a:fld>
            <a:endParaRPr lang="en-US"/>
          </a:p>
        </p:txBody>
      </p:sp>
    </p:spTree>
    <p:extLst>
      <p:ext uri="{BB962C8B-B14F-4D97-AF65-F5344CB8AC3E}">
        <p14:creationId xmlns:p14="http://schemas.microsoft.com/office/powerpoint/2010/main" val="12219853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97AF7E-51D5-4EBB-A2BD-0B47152D3ED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F1CAAB1-6C9C-434C-9272-C89779AC5AC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5E0ED38-8C6C-4D19-A2F7-E2355DEB054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9C6E2A0-1675-49B2-9FD0-BDC4BFD194F9}"/>
              </a:ext>
            </a:extLst>
          </p:cNvPr>
          <p:cNvSpPr>
            <a:spLocks noGrp="1"/>
          </p:cNvSpPr>
          <p:nvPr>
            <p:ph type="dt" sz="half" idx="10"/>
          </p:nvPr>
        </p:nvSpPr>
        <p:spPr/>
        <p:txBody>
          <a:bodyPr/>
          <a:lstStyle/>
          <a:p>
            <a:fld id="{0E410E1B-5503-480C-AD57-F83815E60DE7}" type="datetimeFigureOut">
              <a:rPr lang="en-US" smtClean="0"/>
              <a:t>1/9/2022</a:t>
            </a:fld>
            <a:endParaRPr lang="en-US"/>
          </a:p>
        </p:txBody>
      </p:sp>
      <p:sp>
        <p:nvSpPr>
          <p:cNvPr id="6" name="Footer Placeholder 5">
            <a:extLst>
              <a:ext uri="{FF2B5EF4-FFF2-40B4-BE49-F238E27FC236}">
                <a16:creationId xmlns:a16="http://schemas.microsoft.com/office/drawing/2014/main" id="{6C2D3027-0C62-43FC-87BB-FB5483634E6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EA88A93-ED11-49A2-9EE2-4B272311BDF8}"/>
              </a:ext>
            </a:extLst>
          </p:cNvPr>
          <p:cNvSpPr>
            <a:spLocks noGrp="1"/>
          </p:cNvSpPr>
          <p:nvPr>
            <p:ph type="sldNum" sz="quarter" idx="12"/>
          </p:nvPr>
        </p:nvSpPr>
        <p:spPr/>
        <p:txBody>
          <a:bodyPr/>
          <a:lstStyle/>
          <a:p>
            <a:fld id="{85D3C1F5-2D21-4973-8590-70992A3A0C40}" type="slidenum">
              <a:rPr lang="en-US" smtClean="0"/>
              <a:t>‹#›</a:t>
            </a:fld>
            <a:endParaRPr lang="en-US"/>
          </a:p>
        </p:txBody>
      </p:sp>
    </p:spTree>
    <p:extLst>
      <p:ext uri="{BB962C8B-B14F-4D97-AF65-F5344CB8AC3E}">
        <p14:creationId xmlns:p14="http://schemas.microsoft.com/office/powerpoint/2010/main" val="41651075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F5ADD3-1D59-4248-83BA-5ACB180EFFF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DEE5153-E983-4D55-A349-01E5F7FA9E5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9220460-6693-4155-B6B7-D8D59A5D1D9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85AAF79-ABB9-426D-8B34-6BFBA40851B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74B0D2C-D118-4C1E-8A11-C3B1D295263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209A7E1-0660-4D53-AF1F-31FEE05DD7FE}"/>
              </a:ext>
            </a:extLst>
          </p:cNvPr>
          <p:cNvSpPr>
            <a:spLocks noGrp="1"/>
          </p:cNvSpPr>
          <p:nvPr>
            <p:ph type="dt" sz="half" idx="10"/>
          </p:nvPr>
        </p:nvSpPr>
        <p:spPr/>
        <p:txBody>
          <a:bodyPr/>
          <a:lstStyle/>
          <a:p>
            <a:fld id="{0E410E1B-5503-480C-AD57-F83815E60DE7}" type="datetimeFigureOut">
              <a:rPr lang="en-US" smtClean="0"/>
              <a:t>1/9/2022</a:t>
            </a:fld>
            <a:endParaRPr lang="en-US"/>
          </a:p>
        </p:txBody>
      </p:sp>
      <p:sp>
        <p:nvSpPr>
          <p:cNvPr id="8" name="Footer Placeholder 7">
            <a:extLst>
              <a:ext uri="{FF2B5EF4-FFF2-40B4-BE49-F238E27FC236}">
                <a16:creationId xmlns:a16="http://schemas.microsoft.com/office/drawing/2014/main" id="{1946B24B-293B-49AF-BDAB-81A506B0379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B6038D0-985F-4D9D-9C43-E494CEFBDFB3}"/>
              </a:ext>
            </a:extLst>
          </p:cNvPr>
          <p:cNvSpPr>
            <a:spLocks noGrp="1"/>
          </p:cNvSpPr>
          <p:nvPr>
            <p:ph type="sldNum" sz="quarter" idx="12"/>
          </p:nvPr>
        </p:nvSpPr>
        <p:spPr/>
        <p:txBody>
          <a:bodyPr/>
          <a:lstStyle/>
          <a:p>
            <a:fld id="{85D3C1F5-2D21-4973-8590-70992A3A0C40}" type="slidenum">
              <a:rPr lang="en-US" smtClean="0"/>
              <a:t>‹#›</a:t>
            </a:fld>
            <a:endParaRPr lang="en-US"/>
          </a:p>
        </p:txBody>
      </p:sp>
    </p:spTree>
    <p:extLst>
      <p:ext uri="{BB962C8B-B14F-4D97-AF65-F5344CB8AC3E}">
        <p14:creationId xmlns:p14="http://schemas.microsoft.com/office/powerpoint/2010/main" val="11120651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C1AAEC-0169-4EB0-A4CF-EB09B86BB71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C51C2E0-0C29-4817-8EC0-9AD071884DDD}"/>
              </a:ext>
            </a:extLst>
          </p:cNvPr>
          <p:cNvSpPr>
            <a:spLocks noGrp="1"/>
          </p:cNvSpPr>
          <p:nvPr>
            <p:ph type="dt" sz="half" idx="10"/>
          </p:nvPr>
        </p:nvSpPr>
        <p:spPr/>
        <p:txBody>
          <a:bodyPr/>
          <a:lstStyle/>
          <a:p>
            <a:fld id="{0E410E1B-5503-480C-AD57-F83815E60DE7}" type="datetimeFigureOut">
              <a:rPr lang="en-US" smtClean="0"/>
              <a:t>1/9/2022</a:t>
            </a:fld>
            <a:endParaRPr lang="en-US"/>
          </a:p>
        </p:txBody>
      </p:sp>
      <p:sp>
        <p:nvSpPr>
          <p:cNvPr id="4" name="Footer Placeholder 3">
            <a:extLst>
              <a:ext uri="{FF2B5EF4-FFF2-40B4-BE49-F238E27FC236}">
                <a16:creationId xmlns:a16="http://schemas.microsoft.com/office/drawing/2014/main" id="{C0B21706-03AA-446E-A18B-BFADF05AD4D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90009FE-E30D-4200-A302-6FFD1DBB6524}"/>
              </a:ext>
            </a:extLst>
          </p:cNvPr>
          <p:cNvSpPr>
            <a:spLocks noGrp="1"/>
          </p:cNvSpPr>
          <p:nvPr>
            <p:ph type="sldNum" sz="quarter" idx="12"/>
          </p:nvPr>
        </p:nvSpPr>
        <p:spPr/>
        <p:txBody>
          <a:bodyPr/>
          <a:lstStyle/>
          <a:p>
            <a:fld id="{85D3C1F5-2D21-4973-8590-70992A3A0C40}" type="slidenum">
              <a:rPr lang="en-US" smtClean="0"/>
              <a:t>‹#›</a:t>
            </a:fld>
            <a:endParaRPr lang="en-US"/>
          </a:p>
        </p:txBody>
      </p:sp>
    </p:spTree>
    <p:extLst>
      <p:ext uri="{BB962C8B-B14F-4D97-AF65-F5344CB8AC3E}">
        <p14:creationId xmlns:p14="http://schemas.microsoft.com/office/powerpoint/2010/main" val="31542796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AE1A9D6-C245-409F-AC3C-09349B08395C}"/>
              </a:ext>
            </a:extLst>
          </p:cNvPr>
          <p:cNvSpPr>
            <a:spLocks noGrp="1"/>
          </p:cNvSpPr>
          <p:nvPr>
            <p:ph type="dt" sz="half" idx="10"/>
          </p:nvPr>
        </p:nvSpPr>
        <p:spPr/>
        <p:txBody>
          <a:bodyPr/>
          <a:lstStyle/>
          <a:p>
            <a:fld id="{0E410E1B-5503-480C-AD57-F83815E60DE7}" type="datetimeFigureOut">
              <a:rPr lang="en-US" smtClean="0"/>
              <a:t>1/9/2022</a:t>
            </a:fld>
            <a:endParaRPr lang="en-US"/>
          </a:p>
        </p:txBody>
      </p:sp>
      <p:sp>
        <p:nvSpPr>
          <p:cNvPr id="3" name="Footer Placeholder 2">
            <a:extLst>
              <a:ext uri="{FF2B5EF4-FFF2-40B4-BE49-F238E27FC236}">
                <a16:creationId xmlns:a16="http://schemas.microsoft.com/office/drawing/2014/main" id="{AE09C909-E6F7-46EE-BCDE-E4E872B4698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2157461-CF95-4CA5-BF7E-44AA20E1DF17}"/>
              </a:ext>
            </a:extLst>
          </p:cNvPr>
          <p:cNvSpPr>
            <a:spLocks noGrp="1"/>
          </p:cNvSpPr>
          <p:nvPr>
            <p:ph type="sldNum" sz="quarter" idx="12"/>
          </p:nvPr>
        </p:nvSpPr>
        <p:spPr/>
        <p:txBody>
          <a:bodyPr/>
          <a:lstStyle/>
          <a:p>
            <a:fld id="{85D3C1F5-2D21-4973-8590-70992A3A0C40}" type="slidenum">
              <a:rPr lang="en-US" smtClean="0"/>
              <a:t>‹#›</a:t>
            </a:fld>
            <a:endParaRPr lang="en-US"/>
          </a:p>
        </p:txBody>
      </p:sp>
    </p:spTree>
    <p:extLst>
      <p:ext uri="{BB962C8B-B14F-4D97-AF65-F5344CB8AC3E}">
        <p14:creationId xmlns:p14="http://schemas.microsoft.com/office/powerpoint/2010/main" val="38862977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44A169-3A77-43AE-BC76-B4ADDBA21DE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029C984-DF65-4F0A-B91A-32EA33D8775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55D29EB-6E29-4560-A315-980ECC07455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2BE6873-2B57-4DA3-B8AD-8E01DD13AF36}"/>
              </a:ext>
            </a:extLst>
          </p:cNvPr>
          <p:cNvSpPr>
            <a:spLocks noGrp="1"/>
          </p:cNvSpPr>
          <p:nvPr>
            <p:ph type="dt" sz="half" idx="10"/>
          </p:nvPr>
        </p:nvSpPr>
        <p:spPr/>
        <p:txBody>
          <a:bodyPr/>
          <a:lstStyle/>
          <a:p>
            <a:fld id="{0E410E1B-5503-480C-AD57-F83815E60DE7}" type="datetimeFigureOut">
              <a:rPr lang="en-US" smtClean="0"/>
              <a:t>1/9/2022</a:t>
            </a:fld>
            <a:endParaRPr lang="en-US"/>
          </a:p>
        </p:txBody>
      </p:sp>
      <p:sp>
        <p:nvSpPr>
          <p:cNvPr id="6" name="Footer Placeholder 5">
            <a:extLst>
              <a:ext uri="{FF2B5EF4-FFF2-40B4-BE49-F238E27FC236}">
                <a16:creationId xmlns:a16="http://schemas.microsoft.com/office/drawing/2014/main" id="{BB87556D-C2E4-4C8D-A8FF-B1CD0461D84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9919BFB-0AF0-4C9D-95CB-25F05449A759}"/>
              </a:ext>
            </a:extLst>
          </p:cNvPr>
          <p:cNvSpPr>
            <a:spLocks noGrp="1"/>
          </p:cNvSpPr>
          <p:nvPr>
            <p:ph type="sldNum" sz="quarter" idx="12"/>
          </p:nvPr>
        </p:nvSpPr>
        <p:spPr/>
        <p:txBody>
          <a:bodyPr/>
          <a:lstStyle/>
          <a:p>
            <a:fld id="{85D3C1F5-2D21-4973-8590-70992A3A0C40}" type="slidenum">
              <a:rPr lang="en-US" smtClean="0"/>
              <a:t>‹#›</a:t>
            </a:fld>
            <a:endParaRPr lang="en-US"/>
          </a:p>
        </p:txBody>
      </p:sp>
    </p:spTree>
    <p:extLst>
      <p:ext uri="{BB962C8B-B14F-4D97-AF65-F5344CB8AC3E}">
        <p14:creationId xmlns:p14="http://schemas.microsoft.com/office/powerpoint/2010/main" val="31971509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BCCE6-9C51-4D66-B946-DA72918E69F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C5D4A3C-442E-4152-8559-13288944D9D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BBE1B4C-4D69-44A1-AE16-55CF92380CD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BC67A6A-7071-4299-BD83-449F8BB7F09B}"/>
              </a:ext>
            </a:extLst>
          </p:cNvPr>
          <p:cNvSpPr>
            <a:spLocks noGrp="1"/>
          </p:cNvSpPr>
          <p:nvPr>
            <p:ph type="dt" sz="half" idx="10"/>
          </p:nvPr>
        </p:nvSpPr>
        <p:spPr/>
        <p:txBody>
          <a:bodyPr/>
          <a:lstStyle/>
          <a:p>
            <a:fld id="{0E410E1B-5503-480C-AD57-F83815E60DE7}" type="datetimeFigureOut">
              <a:rPr lang="en-US" smtClean="0"/>
              <a:t>1/9/2022</a:t>
            </a:fld>
            <a:endParaRPr lang="en-US"/>
          </a:p>
        </p:txBody>
      </p:sp>
      <p:sp>
        <p:nvSpPr>
          <p:cNvPr id="6" name="Footer Placeholder 5">
            <a:extLst>
              <a:ext uri="{FF2B5EF4-FFF2-40B4-BE49-F238E27FC236}">
                <a16:creationId xmlns:a16="http://schemas.microsoft.com/office/drawing/2014/main" id="{0B7C817C-A4D1-457B-99EA-CFF8BC4FA97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D7943F1-F270-49ED-8805-0FCAED2B9A1C}"/>
              </a:ext>
            </a:extLst>
          </p:cNvPr>
          <p:cNvSpPr>
            <a:spLocks noGrp="1"/>
          </p:cNvSpPr>
          <p:nvPr>
            <p:ph type="sldNum" sz="quarter" idx="12"/>
          </p:nvPr>
        </p:nvSpPr>
        <p:spPr/>
        <p:txBody>
          <a:bodyPr/>
          <a:lstStyle/>
          <a:p>
            <a:fld id="{85D3C1F5-2D21-4973-8590-70992A3A0C40}" type="slidenum">
              <a:rPr lang="en-US" smtClean="0"/>
              <a:t>‹#›</a:t>
            </a:fld>
            <a:endParaRPr lang="en-US"/>
          </a:p>
        </p:txBody>
      </p:sp>
    </p:spTree>
    <p:extLst>
      <p:ext uri="{BB962C8B-B14F-4D97-AF65-F5344CB8AC3E}">
        <p14:creationId xmlns:p14="http://schemas.microsoft.com/office/powerpoint/2010/main" val="4271475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857D1E5-72BD-4355-B4EF-0D31F076B15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82DFD01-72F1-4DBB-AF62-DC5EC50158A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9FEADC9-2B7A-4C4D-B18F-DB483EB8A9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E410E1B-5503-480C-AD57-F83815E60DE7}" type="datetimeFigureOut">
              <a:rPr lang="en-US" smtClean="0"/>
              <a:t>1/9/2022</a:t>
            </a:fld>
            <a:endParaRPr lang="en-US"/>
          </a:p>
        </p:txBody>
      </p:sp>
      <p:sp>
        <p:nvSpPr>
          <p:cNvPr id="5" name="Footer Placeholder 4">
            <a:extLst>
              <a:ext uri="{FF2B5EF4-FFF2-40B4-BE49-F238E27FC236}">
                <a16:creationId xmlns:a16="http://schemas.microsoft.com/office/drawing/2014/main" id="{9EDFC064-7DB6-4154-8BDB-F16FCCE3065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8D0BD96-0C83-4BBD-B2EA-32C8439696E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5D3C1F5-2D21-4973-8590-70992A3A0C40}" type="slidenum">
              <a:rPr lang="en-US" smtClean="0"/>
              <a:t>‹#›</a:t>
            </a:fld>
            <a:endParaRPr lang="en-US"/>
          </a:p>
        </p:txBody>
      </p:sp>
    </p:spTree>
    <p:extLst>
      <p:ext uri="{BB962C8B-B14F-4D97-AF65-F5344CB8AC3E}">
        <p14:creationId xmlns:p14="http://schemas.microsoft.com/office/powerpoint/2010/main" val="68078861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hyperlink" Target="https://www.visualstudio.com/en-us/products/visual-studio-community-vs.aspx"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3ED273-A447-4B59-AE17-C69BB42253C0}"/>
              </a:ext>
            </a:extLst>
          </p:cNvPr>
          <p:cNvSpPr>
            <a:spLocks noGrp="1"/>
          </p:cNvSpPr>
          <p:nvPr>
            <p:ph type="ctrTitle"/>
          </p:nvPr>
        </p:nvSpPr>
        <p:spPr/>
        <p:txBody>
          <a:bodyPr/>
          <a:lstStyle/>
          <a:p>
            <a:r>
              <a:rPr lang="en-US" dirty="0"/>
              <a:t>C# Fundamentals</a:t>
            </a:r>
            <a:br>
              <a:rPr lang="en-US" dirty="0"/>
            </a:br>
            <a:r>
              <a:rPr lang="en-US" dirty="0"/>
              <a:t>Day - 1</a:t>
            </a:r>
          </a:p>
        </p:txBody>
      </p:sp>
      <p:sp>
        <p:nvSpPr>
          <p:cNvPr id="3" name="Subtitle 2">
            <a:extLst>
              <a:ext uri="{FF2B5EF4-FFF2-40B4-BE49-F238E27FC236}">
                <a16:creationId xmlns:a16="http://schemas.microsoft.com/office/drawing/2014/main" id="{6CAB6460-FEC1-4995-A5A7-453A5D68871F}"/>
              </a:ext>
            </a:extLst>
          </p:cNvPr>
          <p:cNvSpPr>
            <a:spLocks noGrp="1"/>
          </p:cNvSpPr>
          <p:nvPr>
            <p:ph type="subTitle" idx="1"/>
          </p:nvPr>
        </p:nvSpPr>
        <p:spPr/>
        <p:txBody>
          <a:bodyPr/>
          <a:lstStyle/>
          <a:p>
            <a:r>
              <a:rPr lang="en-US" dirty="0"/>
              <a:t>Hunaid Hussain</a:t>
            </a:r>
          </a:p>
        </p:txBody>
      </p:sp>
    </p:spTree>
    <p:extLst>
      <p:ext uri="{BB962C8B-B14F-4D97-AF65-F5344CB8AC3E}">
        <p14:creationId xmlns:p14="http://schemas.microsoft.com/office/powerpoint/2010/main" val="24031380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85C1952-2E15-431C-82B1-69B764F62382}"/>
              </a:ext>
            </a:extLst>
          </p:cNvPr>
          <p:cNvPicPr>
            <a:picLocks noChangeAspect="1"/>
          </p:cNvPicPr>
          <p:nvPr/>
        </p:nvPicPr>
        <p:blipFill>
          <a:blip r:embed="rId2"/>
          <a:stretch>
            <a:fillRect/>
          </a:stretch>
        </p:blipFill>
        <p:spPr>
          <a:xfrm>
            <a:off x="0" y="0"/>
            <a:ext cx="7021585" cy="6858000"/>
          </a:xfrm>
          <a:prstGeom prst="rect">
            <a:avLst/>
          </a:prstGeom>
        </p:spPr>
      </p:pic>
      <p:pic>
        <p:nvPicPr>
          <p:cNvPr id="7" name="Picture 6">
            <a:extLst>
              <a:ext uri="{FF2B5EF4-FFF2-40B4-BE49-F238E27FC236}">
                <a16:creationId xmlns:a16="http://schemas.microsoft.com/office/drawing/2014/main" id="{35330B6A-1F58-477D-9573-0F5968D5656B}"/>
              </a:ext>
            </a:extLst>
          </p:cNvPr>
          <p:cNvPicPr>
            <a:picLocks noChangeAspect="1"/>
          </p:cNvPicPr>
          <p:nvPr/>
        </p:nvPicPr>
        <p:blipFill>
          <a:blip r:embed="rId3"/>
          <a:stretch>
            <a:fillRect/>
          </a:stretch>
        </p:blipFill>
        <p:spPr>
          <a:xfrm>
            <a:off x="7021585" y="0"/>
            <a:ext cx="5170415" cy="6857999"/>
          </a:xfrm>
          <a:prstGeom prst="rect">
            <a:avLst/>
          </a:prstGeom>
        </p:spPr>
      </p:pic>
    </p:spTree>
    <p:extLst>
      <p:ext uri="{BB962C8B-B14F-4D97-AF65-F5344CB8AC3E}">
        <p14:creationId xmlns:p14="http://schemas.microsoft.com/office/powerpoint/2010/main" val="52081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E925FD-2336-4AD8-8933-4C81BCE9D611}"/>
              </a:ext>
            </a:extLst>
          </p:cNvPr>
          <p:cNvSpPr>
            <a:spLocks noGrp="1"/>
          </p:cNvSpPr>
          <p:nvPr>
            <p:ph type="title"/>
          </p:nvPr>
        </p:nvSpPr>
        <p:spPr/>
        <p:txBody>
          <a:bodyPr/>
          <a:lstStyle/>
          <a:p>
            <a:r>
              <a:rPr lang="en-US" dirty="0"/>
              <a:t>Continue..</a:t>
            </a:r>
          </a:p>
        </p:txBody>
      </p:sp>
      <p:sp>
        <p:nvSpPr>
          <p:cNvPr id="3" name="Content Placeholder 2">
            <a:extLst>
              <a:ext uri="{FF2B5EF4-FFF2-40B4-BE49-F238E27FC236}">
                <a16:creationId xmlns:a16="http://schemas.microsoft.com/office/drawing/2014/main" id="{75AB50C7-72EB-4982-B9E2-718AC4D86E9C}"/>
              </a:ext>
            </a:extLst>
          </p:cNvPr>
          <p:cNvSpPr>
            <a:spLocks noGrp="1"/>
          </p:cNvSpPr>
          <p:nvPr>
            <p:ph idx="1"/>
          </p:nvPr>
        </p:nvSpPr>
        <p:spPr/>
        <p:txBody>
          <a:bodyPr>
            <a:normAutofit fontScale="77500" lnSpcReduction="20000"/>
          </a:bodyPr>
          <a:lstStyle/>
          <a:p>
            <a:pPr marL="0" indent="0">
              <a:buNone/>
            </a:pPr>
            <a:r>
              <a:rPr lang="en-US" dirty="0"/>
              <a:t>Now as the number of classes in an application grows we need a way to organize these classes, that’s where we use a namespace.</a:t>
            </a:r>
          </a:p>
          <a:p>
            <a:pPr marL="0" indent="0">
              <a:buNone/>
            </a:pPr>
            <a:r>
              <a:rPr lang="en-US" dirty="0"/>
              <a:t>So a namespace is a container for related classes.</a:t>
            </a:r>
          </a:p>
          <a:p>
            <a:pPr marL="0" indent="0">
              <a:buNone/>
            </a:pPr>
            <a:r>
              <a:rPr lang="en-US" dirty="0"/>
              <a:t>For example in dotnet framework we have name spaces each containing tens of related classes. We have name spaces for working with data like databases. We also have name spaces for working with graphics and images. We have name spaces for working with security now in real world application as these name spaces grow.</a:t>
            </a:r>
          </a:p>
          <a:p>
            <a:pPr marL="0" indent="0">
              <a:buNone/>
            </a:pPr>
            <a:r>
              <a:rPr lang="en-US" dirty="0"/>
              <a:t>We need a different way of partitioning an application and </a:t>
            </a:r>
            <a:r>
              <a:rPr lang="en-US" dirty="0" err="1"/>
              <a:t>thats</a:t>
            </a:r>
            <a:r>
              <a:rPr lang="en-US" dirty="0"/>
              <a:t> where we use an assembly, and assembly is a container for related name spaces. Physically its a file on the disk which can either be an executable or a DLL which stands for dynamically linked library.</a:t>
            </a:r>
          </a:p>
          <a:p>
            <a:pPr marL="0" indent="0">
              <a:buNone/>
            </a:pPr>
            <a:r>
              <a:rPr lang="en-US" dirty="0"/>
              <a:t>So when you compile an application the compiler builds one or more assemblies depending on how you partition your code in the next picture.</a:t>
            </a:r>
          </a:p>
          <a:p>
            <a:pPr marL="0" indent="0">
              <a:buNone/>
            </a:pPr>
            <a:r>
              <a:rPr lang="en-US" dirty="0"/>
              <a:t>We can write a very simple C# application and you're going to see all these concepts and action</a:t>
            </a:r>
          </a:p>
          <a:p>
            <a:pPr marL="0" indent="0">
              <a:buNone/>
            </a:pPr>
            <a:endParaRPr lang="en-US" dirty="0"/>
          </a:p>
        </p:txBody>
      </p:sp>
    </p:spTree>
    <p:extLst>
      <p:ext uri="{BB962C8B-B14F-4D97-AF65-F5344CB8AC3E}">
        <p14:creationId xmlns:p14="http://schemas.microsoft.com/office/powerpoint/2010/main" val="15890948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2871DC-E24D-455F-BCAF-5C24EA00CEE4}"/>
              </a:ext>
            </a:extLst>
          </p:cNvPr>
          <p:cNvSpPr>
            <a:spLocks noGrp="1"/>
          </p:cNvSpPr>
          <p:nvPr>
            <p:ph type="title"/>
          </p:nvPr>
        </p:nvSpPr>
        <p:spPr/>
        <p:txBody>
          <a:bodyPr/>
          <a:lstStyle/>
          <a:p>
            <a:r>
              <a:rPr lang="en-US" dirty="0"/>
              <a:t>Get Visual Studio IDE</a:t>
            </a:r>
          </a:p>
        </p:txBody>
      </p:sp>
      <p:sp>
        <p:nvSpPr>
          <p:cNvPr id="3" name="Content Placeholder 2">
            <a:extLst>
              <a:ext uri="{FF2B5EF4-FFF2-40B4-BE49-F238E27FC236}">
                <a16:creationId xmlns:a16="http://schemas.microsoft.com/office/drawing/2014/main" id="{C69862AB-7FC4-412A-A3F1-1BE2B1A61CA4}"/>
              </a:ext>
            </a:extLst>
          </p:cNvPr>
          <p:cNvSpPr>
            <a:spLocks noGrp="1"/>
          </p:cNvSpPr>
          <p:nvPr>
            <p:ph idx="1"/>
          </p:nvPr>
        </p:nvSpPr>
        <p:spPr/>
        <p:txBody>
          <a:bodyPr/>
          <a:lstStyle/>
          <a:p>
            <a:pPr marL="0" indent="0">
              <a:buNone/>
            </a:pPr>
            <a:r>
              <a:rPr lang="en-US" dirty="0"/>
              <a:t>To write C# code, you need Microsoft Visual Studio. Visual Studio comes in different editions: Community, Professional and Ultimate. As an individual, or a student or a small team, you can download Visual Studio Community Edition for free and build your free or paid apps with it. </a:t>
            </a:r>
          </a:p>
          <a:p>
            <a:pPr marL="0" indent="0">
              <a:buNone/>
            </a:pPr>
            <a:r>
              <a:rPr lang="en-US" dirty="0"/>
              <a:t>To download Visual Studio Community Edition, please visit: </a:t>
            </a:r>
          </a:p>
          <a:p>
            <a:pPr marL="0" indent="0">
              <a:buNone/>
            </a:pPr>
            <a:r>
              <a:rPr lang="en-US" dirty="0">
                <a:hlinkClick r:id="rId2"/>
              </a:rPr>
              <a:t>https://www.visualstudio.com/en-us/products/visual-studio-community-vs.aspx</a:t>
            </a:r>
            <a:endParaRPr lang="en-US" dirty="0"/>
          </a:p>
          <a:p>
            <a:pPr marL="0" indent="0">
              <a:buNone/>
            </a:pPr>
            <a:endParaRPr lang="en-US" dirty="0"/>
          </a:p>
        </p:txBody>
      </p:sp>
    </p:spTree>
    <p:extLst>
      <p:ext uri="{BB962C8B-B14F-4D97-AF65-F5344CB8AC3E}">
        <p14:creationId xmlns:p14="http://schemas.microsoft.com/office/powerpoint/2010/main" val="42668244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3A87149-7B32-4059-9B98-8860C14F39B6}"/>
              </a:ext>
            </a:extLst>
          </p:cNvPr>
          <p:cNvSpPr>
            <a:spLocks noGrp="1"/>
          </p:cNvSpPr>
          <p:nvPr>
            <p:ph idx="1"/>
          </p:nvPr>
        </p:nvSpPr>
        <p:spPr/>
        <p:txBody>
          <a:bodyPr/>
          <a:lstStyle/>
          <a:p>
            <a:endParaRPr lang="en-US"/>
          </a:p>
        </p:txBody>
      </p:sp>
      <p:pic>
        <p:nvPicPr>
          <p:cNvPr id="6" name="Picture 5">
            <a:extLst>
              <a:ext uri="{FF2B5EF4-FFF2-40B4-BE49-F238E27FC236}">
                <a16:creationId xmlns:a16="http://schemas.microsoft.com/office/drawing/2014/main" id="{20BDCF5E-1FCE-4B6B-9CCE-BDF3591D1621}"/>
              </a:ext>
            </a:extLst>
          </p:cNvPr>
          <p:cNvPicPr>
            <a:picLocks noChangeAspect="1"/>
          </p:cNvPicPr>
          <p:nvPr/>
        </p:nvPicPr>
        <p:blipFill>
          <a:blip r:embed="rId2"/>
          <a:stretch>
            <a:fillRect/>
          </a:stretch>
        </p:blipFill>
        <p:spPr>
          <a:xfrm>
            <a:off x="0" y="0"/>
            <a:ext cx="12192000" cy="6858000"/>
          </a:xfrm>
          <a:prstGeom prst="rect">
            <a:avLst/>
          </a:prstGeom>
        </p:spPr>
      </p:pic>
      <p:sp>
        <p:nvSpPr>
          <p:cNvPr id="10" name="Title 1">
            <a:extLst>
              <a:ext uri="{FF2B5EF4-FFF2-40B4-BE49-F238E27FC236}">
                <a16:creationId xmlns:a16="http://schemas.microsoft.com/office/drawing/2014/main" id="{3AA8A265-7566-45E2-B0D4-CFC98C081289}"/>
              </a:ext>
            </a:extLst>
          </p:cNvPr>
          <p:cNvSpPr>
            <a:spLocks noGrp="1"/>
          </p:cNvSpPr>
          <p:nvPr>
            <p:ph type="title"/>
          </p:nvPr>
        </p:nvSpPr>
        <p:spPr>
          <a:xfrm>
            <a:off x="519419" y="4198893"/>
            <a:ext cx="10515600" cy="1325563"/>
          </a:xfrm>
        </p:spPr>
        <p:txBody>
          <a:bodyPr/>
          <a:lstStyle/>
          <a:p>
            <a:pPr algn="ctr"/>
            <a:r>
              <a:rPr lang="en-US" dirty="0">
                <a:solidFill>
                  <a:srgbClr val="FF0000"/>
                </a:solidFill>
              </a:rPr>
              <a:t>Our First C # Application</a:t>
            </a:r>
          </a:p>
        </p:txBody>
      </p:sp>
    </p:spTree>
    <p:extLst>
      <p:ext uri="{BB962C8B-B14F-4D97-AF65-F5344CB8AC3E}">
        <p14:creationId xmlns:p14="http://schemas.microsoft.com/office/powerpoint/2010/main" val="37434422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87801C-08A7-45E0-B73C-04BE01342A4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C5ADA26-F76D-4B36-AB7C-3A0664ABD689}"/>
              </a:ext>
            </a:extLst>
          </p:cNvPr>
          <p:cNvSpPr>
            <a:spLocks noGrp="1"/>
          </p:cNvSpPr>
          <p:nvPr>
            <p:ph idx="1"/>
          </p:nvPr>
        </p:nvSpPr>
        <p:spPr/>
        <p:txBody>
          <a:bodyPr/>
          <a:lstStyle/>
          <a:p>
            <a:endParaRPr lang="en-US"/>
          </a:p>
        </p:txBody>
      </p:sp>
      <p:pic>
        <p:nvPicPr>
          <p:cNvPr id="7" name="Picture 6">
            <a:extLst>
              <a:ext uri="{FF2B5EF4-FFF2-40B4-BE49-F238E27FC236}">
                <a16:creationId xmlns:a16="http://schemas.microsoft.com/office/drawing/2014/main" id="{3F76BC99-DB01-46C7-A867-C1C11AFC9F5C}"/>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9097585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ACBBF0-70DD-4AF1-A906-4F69590FF305}"/>
              </a:ext>
            </a:extLst>
          </p:cNvPr>
          <p:cNvSpPr>
            <a:spLocks noGrp="1"/>
          </p:cNvSpPr>
          <p:nvPr>
            <p:ph type="title"/>
          </p:nvPr>
        </p:nvSpPr>
        <p:spPr/>
        <p:txBody>
          <a:bodyPr/>
          <a:lstStyle/>
          <a:p>
            <a:r>
              <a:rPr lang="en-US" dirty="0"/>
              <a:t>Our First C# Application</a:t>
            </a:r>
          </a:p>
        </p:txBody>
      </p:sp>
      <p:sp>
        <p:nvSpPr>
          <p:cNvPr id="3" name="Content Placeholder 2">
            <a:extLst>
              <a:ext uri="{FF2B5EF4-FFF2-40B4-BE49-F238E27FC236}">
                <a16:creationId xmlns:a16="http://schemas.microsoft.com/office/drawing/2014/main" id="{CB9141F1-44B2-4D20-80A3-036DBC219EA3}"/>
              </a:ext>
            </a:extLst>
          </p:cNvPr>
          <p:cNvSpPr>
            <a:spLocks noGrp="1"/>
          </p:cNvSpPr>
          <p:nvPr>
            <p:ph idx="1"/>
          </p:nvPr>
        </p:nvSpPr>
        <p:spPr/>
        <p:txBody>
          <a:bodyPr>
            <a:normAutofit fontScale="70000" lnSpcReduction="20000"/>
          </a:bodyPr>
          <a:lstStyle/>
          <a:p>
            <a:pPr marL="0" indent="0">
              <a:buNone/>
            </a:pPr>
            <a:r>
              <a:rPr lang="en-US" dirty="0"/>
              <a:t>OK, so now we're going to have a quick tour of Visual Studio and build a very simple C-Sharp application. So here I've got a visual studio open.</a:t>
            </a:r>
          </a:p>
          <a:p>
            <a:pPr marL="0" indent="0">
              <a:buNone/>
            </a:pPr>
            <a:r>
              <a:rPr lang="en-US" dirty="0"/>
              <a:t>Let's go to a file new project.</a:t>
            </a:r>
          </a:p>
          <a:p>
            <a:pPr marL="0" indent="0">
              <a:buNone/>
            </a:pPr>
            <a:r>
              <a:rPr lang="en-US" dirty="0"/>
              <a:t>OK and this dialog on the left side we've got a section called templates and here you see the kind of</a:t>
            </a:r>
          </a:p>
          <a:p>
            <a:pPr marL="0" indent="0">
              <a:buNone/>
            </a:pPr>
            <a:r>
              <a:rPr lang="en-US" dirty="0"/>
              <a:t>applications we can build with C-sharp.</a:t>
            </a:r>
          </a:p>
          <a:p>
            <a:pPr marL="0" indent="0">
              <a:buNone/>
            </a:pPr>
            <a:r>
              <a:rPr lang="en-US" dirty="0"/>
              <a:t>So as you see in the list we can build desktop applications web applications apps for cloud, services workflows and various kind of things.</a:t>
            </a:r>
          </a:p>
          <a:p>
            <a:pPr marL="0" indent="0">
              <a:buNone/>
            </a:pPr>
            <a:r>
              <a:rPr lang="en-US" dirty="0"/>
              <a:t>But for now, we're just going to focus on console applications. A console application is a very simple application that does not have a graphical user interface and it's a great learning tool for learning a new language. So we're not going to be distracted by various complexities of larger applications.</a:t>
            </a:r>
          </a:p>
          <a:p>
            <a:pPr marL="0" indent="0">
              <a:buNone/>
            </a:pPr>
            <a:r>
              <a:rPr lang="en-US" dirty="0"/>
              <a:t>So, Let's select console application then give a name to the project. So let's call it hello world which is a common tradition when learning a new language and specify a location. We can put it wherever you want.</a:t>
            </a:r>
          </a:p>
          <a:p>
            <a:pPr marL="0" indent="0">
              <a:buNone/>
            </a:pPr>
            <a:endParaRPr lang="en-US" dirty="0"/>
          </a:p>
        </p:txBody>
      </p:sp>
    </p:spTree>
    <p:extLst>
      <p:ext uri="{BB962C8B-B14F-4D97-AF65-F5344CB8AC3E}">
        <p14:creationId xmlns:p14="http://schemas.microsoft.com/office/powerpoint/2010/main" val="29991000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9F2040-B4EA-4AD5-B862-D263EE9BEA2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A10149E-B5C3-4617-8960-F43ACEF01DD9}"/>
              </a:ext>
            </a:extLst>
          </p:cNvPr>
          <p:cNvSpPr>
            <a:spLocks noGrp="1"/>
          </p:cNvSpPr>
          <p:nvPr>
            <p:ph idx="1"/>
          </p:nvPr>
        </p:nvSpPr>
        <p:spPr/>
        <p:txBody>
          <a:bodyPr/>
          <a:lstStyle/>
          <a:p>
            <a:endParaRPr lang="en-US"/>
          </a:p>
        </p:txBody>
      </p:sp>
      <p:pic>
        <p:nvPicPr>
          <p:cNvPr id="9" name="Picture 8">
            <a:extLst>
              <a:ext uri="{FF2B5EF4-FFF2-40B4-BE49-F238E27FC236}">
                <a16:creationId xmlns:a16="http://schemas.microsoft.com/office/drawing/2014/main" id="{A403DA6A-8700-40C0-A184-740B30FB50E5}"/>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41108319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42A571-5201-40DB-8DD9-4CE4822345D4}"/>
              </a:ext>
            </a:extLst>
          </p:cNvPr>
          <p:cNvSpPr>
            <a:spLocks noGrp="1"/>
          </p:cNvSpPr>
          <p:nvPr>
            <p:ph type="title"/>
          </p:nvPr>
        </p:nvSpPr>
        <p:spPr/>
        <p:txBody>
          <a:bodyPr/>
          <a:lstStyle/>
          <a:p>
            <a:r>
              <a:rPr lang="en-US" dirty="0"/>
              <a:t>Continue..</a:t>
            </a:r>
          </a:p>
        </p:txBody>
      </p:sp>
      <p:sp>
        <p:nvSpPr>
          <p:cNvPr id="3" name="Content Placeholder 2">
            <a:extLst>
              <a:ext uri="{FF2B5EF4-FFF2-40B4-BE49-F238E27FC236}">
                <a16:creationId xmlns:a16="http://schemas.microsoft.com/office/drawing/2014/main" id="{BCCCD123-1FA5-4A78-93FF-F53C2CBB0DC3}"/>
              </a:ext>
            </a:extLst>
          </p:cNvPr>
          <p:cNvSpPr>
            <a:spLocks noGrp="1"/>
          </p:cNvSpPr>
          <p:nvPr>
            <p:ph idx="1"/>
          </p:nvPr>
        </p:nvSpPr>
        <p:spPr/>
        <p:txBody>
          <a:bodyPr>
            <a:normAutofit fontScale="47500" lnSpcReduction="20000"/>
          </a:bodyPr>
          <a:lstStyle/>
          <a:p>
            <a:pPr marL="0" indent="0">
              <a:buNone/>
            </a:pPr>
            <a:r>
              <a:rPr lang="en-US" dirty="0"/>
              <a:t>You have only one solution and one project but as your application grows you can add more projects. Each responsible for something different. Now we don't have to worry about it.</a:t>
            </a:r>
          </a:p>
          <a:p>
            <a:pPr marL="0" indent="0">
              <a:buNone/>
            </a:pPr>
            <a:endParaRPr lang="en-US" dirty="0"/>
          </a:p>
          <a:p>
            <a:pPr marL="0" indent="0">
              <a:buNone/>
            </a:pPr>
            <a:r>
              <a:rPr lang="en-US" dirty="0"/>
              <a:t>All right let's see what's happening here. Some developers get a little bit intimidated the first time they open Visual Studio and that's fair enough because there are so many menus and panels here that it's a bit confusing. </a:t>
            </a:r>
          </a:p>
          <a:p>
            <a:pPr marL="0" indent="0">
              <a:buNone/>
            </a:pPr>
            <a:endParaRPr lang="en-US" dirty="0"/>
          </a:p>
          <a:p>
            <a:pPr marL="0" indent="0">
              <a:buNone/>
            </a:pPr>
            <a:r>
              <a:rPr lang="en-US" dirty="0"/>
              <a:t>But let me tell you something. Ninety percent of the time you're going to use only 10 percent of these or even less. So don't worry about all these menus here. </a:t>
            </a:r>
          </a:p>
          <a:p>
            <a:pPr marL="0" indent="0">
              <a:buNone/>
            </a:pPr>
            <a:endParaRPr lang="en-US" dirty="0"/>
          </a:p>
          <a:p>
            <a:pPr marL="0" indent="0">
              <a:buNone/>
            </a:pPr>
            <a:r>
              <a:rPr lang="en-US" dirty="0"/>
              <a:t>You don't need to use all of them at all times. Ninety percent of the time. All you need is the code editor here and sometimes you need the solution explorer.</a:t>
            </a:r>
          </a:p>
          <a:p>
            <a:pPr marL="0" indent="0">
              <a:buNone/>
            </a:pPr>
            <a:endParaRPr lang="en-US" dirty="0"/>
          </a:p>
          <a:p>
            <a:pPr marL="0" indent="0">
              <a:buNone/>
            </a:pPr>
            <a:r>
              <a:rPr lang="en-US" dirty="0"/>
              <a:t>In fact I personally hardly ever use solution explorer because I do everything with my keyboard.</a:t>
            </a:r>
          </a:p>
          <a:p>
            <a:pPr marL="0" indent="0">
              <a:buNone/>
            </a:pPr>
            <a:endParaRPr lang="en-US" dirty="0"/>
          </a:p>
          <a:p>
            <a:pPr marL="0" indent="0">
              <a:buNone/>
            </a:pPr>
            <a:r>
              <a:rPr lang="en-US" dirty="0"/>
              <a:t>So you don't need these panels here. You don't need to grab your mouse and navigate around. You don't really need the stuff. Also none of the stuff on the toolbar are ever required. Don't worry about it.</a:t>
            </a:r>
          </a:p>
          <a:p>
            <a:pPr marL="0" indent="0">
              <a:buNone/>
            </a:pPr>
            <a:endParaRPr lang="en-US" dirty="0"/>
          </a:p>
          <a:p>
            <a:pPr marL="0" indent="0">
              <a:buNone/>
            </a:pPr>
            <a:r>
              <a:rPr lang="en-US" dirty="0"/>
              <a:t>Everything you can do with your keyboard. All right.</a:t>
            </a:r>
          </a:p>
          <a:p>
            <a:pPr marL="0" indent="0">
              <a:buNone/>
            </a:pPr>
            <a:endParaRPr lang="en-US" dirty="0"/>
          </a:p>
        </p:txBody>
      </p:sp>
    </p:spTree>
    <p:extLst>
      <p:ext uri="{BB962C8B-B14F-4D97-AF65-F5344CB8AC3E}">
        <p14:creationId xmlns:p14="http://schemas.microsoft.com/office/powerpoint/2010/main" val="287400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0D9F91-DED1-4E80-9FED-6BF28714E2BA}"/>
              </a:ext>
            </a:extLst>
          </p:cNvPr>
          <p:cNvSpPr>
            <a:spLocks noGrp="1"/>
          </p:cNvSpPr>
          <p:nvPr>
            <p:ph type="title"/>
          </p:nvPr>
        </p:nvSpPr>
        <p:spPr/>
        <p:txBody>
          <a:bodyPr/>
          <a:lstStyle/>
          <a:p>
            <a:r>
              <a:rPr lang="en-US" dirty="0"/>
              <a:t>Continue..</a:t>
            </a:r>
          </a:p>
        </p:txBody>
      </p:sp>
      <p:sp>
        <p:nvSpPr>
          <p:cNvPr id="3" name="Content Placeholder 2">
            <a:extLst>
              <a:ext uri="{FF2B5EF4-FFF2-40B4-BE49-F238E27FC236}">
                <a16:creationId xmlns:a16="http://schemas.microsoft.com/office/drawing/2014/main" id="{C26CBE4C-9A75-4D11-B133-0DD74CE1A996}"/>
              </a:ext>
            </a:extLst>
          </p:cNvPr>
          <p:cNvSpPr>
            <a:spLocks noGrp="1"/>
          </p:cNvSpPr>
          <p:nvPr>
            <p:ph idx="1"/>
          </p:nvPr>
        </p:nvSpPr>
        <p:spPr/>
        <p:txBody>
          <a:bodyPr>
            <a:normAutofit fontScale="55000" lnSpcReduction="20000"/>
          </a:bodyPr>
          <a:lstStyle/>
          <a:p>
            <a:pPr marL="0" indent="0">
              <a:buNone/>
            </a:pPr>
            <a:r>
              <a:rPr lang="en-US" dirty="0"/>
              <a:t>Now let's take a look at this first our program so we created a console application and on the right side you see the solution explorer panel in case you don't see that go to view and select solution explorer.</a:t>
            </a:r>
          </a:p>
          <a:p>
            <a:pPr marL="0" indent="0">
              <a:buNone/>
            </a:pPr>
            <a:endParaRPr lang="en-US" dirty="0"/>
          </a:p>
          <a:p>
            <a:pPr marL="0" indent="0">
              <a:buNone/>
            </a:pPr>
            <a:r>
              <a:rPr lang="en-US" dirty="0"/>
              <a:t>So here you see we have a solution which has only one project I know that we've got the project called HelloWorld.</a:t>
            </a:r>
          </a:p>
          <a:p>
            <a:pPr marL="0" indent="0">
              <a:buNone/>
            </a:pPr>
            <a:endParaRPr lang="en-US" dirty="0"/>
          </a:p>
          <a:p>
            <a:pPr marL="0" indent="0">
              <a:buNone/>
            </a:pPr>
            <a:r>
              <a:rPr lang="en-US" dirty="0"/>
              <a:t>When you create a project with visual studio by default it has a reference to a bunch of assemblies that you see here these are all part of Dot Net framework.</a:t>
            </a:r>
          </a:p>
          <a:p>
            <a:pPr marL="0" indent="0">
              <a:buNone/>
            </a:pPr>
            <a:endParaRPr lang="en-US" dirty="0"/>
          </a:p>
          <a:p>
            <a:pPr marL="0" indent="0">
              <a:buNone/>
            </a:pPr>
            <a:r>
              <a:rPr lang="en-US" dirty="0"/>
              <a:t>So at a minimum Visual Studio assumes you're going to use classes in system assembly or system that data to work with databases and so on. You may not necessarily use all these assemblers in your project but that's just part of the template.</a:t>
            </a:r>
          </a:p>
          <a:p>
            <a:pPr marL="0" indent="0">
              <a:buNone/>
            </a:pPr>
            <a:endParaRPr lang="en-US" dirty="0"/>
          </a:p>
          <a:p>
            <a:pPr marL="0" indent="0">
              <a:buNone/>
            </a:pPr>
            <a:r>
              <a:rPr lang="en-US" dirty="0"/>
              <a:t>You will see </a:t>
            </a:r>
            <a:r>
              <a:rPr lang="en-US" dirty="0" err="1"/>
              <a:t>program.cs</a:t>
            </a:r>
            <a:r>
              <a:rPr lang="en-US" dirty="0"/>
              <a:t> which is where we're going to start writing code.</a:t>
            </a:r>
          </a:p>
          <a:p>
            <a:pPr marL="0" indent="0">
              <a:buNone/>
            </a:pPr>
            <a:endParaRPr lang="en-US" dirty="0"/>
          </a:p>
          <a:p>
            <a:pPr marL="0" indent="0">
              <a:buNone/>
            </a:pPr>
            <a:r>
              <a:rPr lang="en-US" dirty="0"/>
              <a:t>All right let's see what's happening here.</a:t>
            </a:r>
          </a:p>
        </p:txBody>
      </p:sp>
    </p:spTree>
    <p:extLst>
      <p:ext uri="{BB962C8B-B14F-4D97-AF65-F5344CB8AC3E}">
        <p14:creationId xmlns:p14="http://schemas.microsoft.com/office/powerpoint/2010/main" val="39025705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71205B-2233-41C1-9A8E-4F4761294AC4}"/>
              </a:ext>
            </a:extLst>
          </p:cNvPr>
          <p:cNvSpPr>
            <a:spLocks noGrp="1"/>
          </p:cNvSpPr>
          <p:nvPr>
            <p:ph type="title"/>
          </p:nvPr>
        </p:nvSpPr>
        <p:spPr/>
        <p:txBody>
          <a:bodyPr/>
          <a:lstStyle/>
          <a:p>
            <a:r>
              <a:rPr lang="en-US" dirty="0"/>
              <a:t>Continue..</a:t>
            </a:r>
          </a:p>
        </p:txBody>
      </p:sp>
      <p:sp>
        <p:nvSpPr>
          <p:cNvPr id="3" name="Content Placeholder 2">
            <a:extLst>
              <a:ext uri="{FF2B5EF4-FFF2-40B4-BE49-F238E27FC236}">
                <a16:creationId xmlns:a16="http://schemas.microsoft.com/office/drawing/2014/main" id="{871AF72B-C948-4390-BC57-F87FA9623A01}"/>
              </a:ext>
            </a:extLst>
          </p:cNvPr>
          <p:cNvSpPr>
            <a:spLocks noGrp="1"/>
          </p:cNvSpPr>
          <p:nvPr>
            <p:ph idx="1"/>
          </p:nvPr>
        </p:nvSpPr>
        <p:spPr/>
        <p:txBody>
          <a:bodyPr>
            <a:normAutofit fontScale="70000" lnSpcReduction="20000"/>
          </a:bodyPr>
          <a:lstStyle/>
          <a:p>
            <a:pPr marL="0" indent="0">
              <a:buNone/>
            </a:pPr>
            <a:r>
              <a:rPr lang="en-US" dirty="0"/>
              <a:t>So in this file </a:t>
            </a:r>
            <a:r>
              <a:rPr lang="en-US" dirty="0" err="1"/>
              <a:t>program.cs</a:t>
            </a:r>
            <a:r>
              <a:rPr lang="en-US" dirty="0"/>
              <a:t> on the top you see a bunch of using statements.</a:t>
            </a:r>
          </a:p>
          <a:p>
            <a:pPr marL="0" indent="0">
              <a:buNone/>
            </a:pPr>
            <a:endParaRPr lang="en-US" dirty="0"/>
          </a:p>
          <a:p>
            <a:pPr marL="0" indent="0">
              <a:buNone/>
            </a:pPr>
            <a:r>
              <a:rPr lang="en-US" dirty="0"/>
              <a:t>What is this all about. Well our project is called the hello world. So by default visual studio creates a namespace called Hello world when you write code in this namespace we have access to any classes defined in this namespace.</a:t>
            </a:r>
          </a:p>
          <a:p>
            <a:pPr marL="0" indent="0">
              <a:buNone/>
            </a:pPr>
            <a:endParaRPr lang="en-US" dirty="0"/>
          </a:p>
          <a:p>
            <a:pPr marL="0" indent="0">
              <a:buNone/>
            </a:pPr>
            <a:r>
              <a:rPr lang="en-US" dirty="0"/>
              <a:t>So if we want to use a class that is defined in a different namespace we need to import it in our code file. And that's why we use the using statement. So by default Visual Studio have using statement, system is a namespace of a Dot Net Framework and that's where we have all these basic utility classes and primitive types, </a:t>
            </a:r>
            <a:r>
              <a:rPr lang="en-US" dirty="0" err="1"/>
              <a:t>system.collections.generic</a:t>
            </a:r>
            <a:r>
              <a:rPr lang="en-US" dirty="0"/>
              <a:t> is used to work with lists collections and so on. </a:t>
            </a:r>
          </a:p>
          <a:p>
            <a:pPr marL="0" indent="0">
              <a:buNone/>
            </a:pPr>
            <a:endParaRPr lang="en-US" dirty="0"/>
          </a:p>
          <a:p>
            <a:pPr marL="0" indent="0">
              <a:buNone/>
            </a:pPr>
            <a:r>
              <a:rPr lang="en-US" dirty="0"/>
              <a:t>"system." link is used to work with data. Now, we're going to create a very simple application and By default we have a class called program so every console application you create with Visual Studio has a class called program Inside program by default.</a:t>
            </a:r>
          </a:p>
          <a:p>
            <a:pPr marL="0" indent="0">
              <a:buNone/>
            </a:pPr>
            <a:endParaRPr lang="en-US" dirty="0"/>
          </a:p>
        </p:txBody>
      </p:sp>
    </p:spTree>
    <p:extLst>
      <p:ext uri="{BB962C8B-B14F-4D97-AF65-F5344CB8AC3E}">
        <p14:creationId xmlns:p14="http://schemas.microsoft.com/office/powerpoint/2010/main" val="34272975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949658-1B33-4BBB-9CCD-31C6D9B3DF78}"/>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242B3AA1-B9A9-4E5D-847C-E6F7679A6708}"/>
              </a:ext>
            </a:extLst>
          </p:cNvPr>
          <p:cNvSpPr>
            <a:spLocks noGrp="1"/>
          </p:cNvSpPr>
          <p:nvPr>
            <p:ph idx="1"/>
          </p:nvPr>
        </p:nvSpPr>
        <p:spPr/>
        <p:txBody>
          <a:bodyPr>
            <a:normAutofit fontScale="92500" lnSpcReduction="20000"/>
          </a:bodyPr>
          <a:lstStyle/>
          <a:p>
            <a:pPr marL="0" indent="0" algn="just">
              <a:buNone/>
            </a:pPr>
            <a:r>
              <a:rPr lang="en-US" dirty="0"/>
              <a:t>Hi. This is Hunaid Hussain, and welcome to C# Fundamentals. The goal of this course is to give you all the knowledge that you need to start being productive with the C# programming language. C# has consistently been one of the top three programming languages to learn because it's used widely in the industry and it's an expressive and powerful language. In this course, we're going to learn about the C# language, as well as the .NET Framework that you'll use when building software with C# as well as learn essential topics like error handling. </a:t>
            </a:r>
          </a:p>
          <a:p>
            <a:pPr marL="0" indent="0" algn="just">
              <a:buNone/>
            </a:pPr>
            <a:r>
              <a:rPr lang="en-US" dirty="0"/>
              <a:t>We'll also discuss object‑oriented programming with C#, and I'll give you a list of my best practices for the language before we leave the course. By the end of the course, you'll be ready to contribute to your own projects with C#, and you'll also be prepared to move on to some additional C# features in more detail, like generics in C# and Language Integrated Query, or LINQ, with C#. </a:t>
            </a:r>
          </a:p>
        </p:txBody>
      </p:sp>
    </p:spTree>
    <p:extLst>
      <p:ext uri="{BB962C8B-B14F-4D97-AF65-F5344CB8AC3E}">
        <p14:creationId xmlns:p14="http://schemas.microsoft.com/office/powerpoint/2010/main" val="28791350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4C030D-1CA7-4226-9BF9-5DCBFD2C45D1}"/>
              </a:ext>
            </a:extLst>
          </p:cNvPr>
          <p:cNvSpPr>
            <a:spLocks noGrp="1"/>
          </p:cNvSpPr>
          <p:nvPr>
            <p:ph type="title"/>
          </p:nvPr>
        </p:nvSpPr>
        <p:spPr/>
        <p:txBody>
          <a:bodyPr/>
          <a:lstStyle/>
          <a:p>
            <a:r>
              <a:rPr lang="en-US" dirty="0"/>
              <a:t>Continue..</a:t>
            </a:r>
          </a:p>
        </p:txBody>
      </p:sp>
      <p:sp>
        <p:nvSpPr>
          <p:cNvPr id="3" name="Content Placeholder 2">
            <a:extLst>
              <a:ext uri="{FF2B5EF4-FFF2-40B4-BE49-F238E27FC236}">
                <a16:creationId xmlns:a16="http://schemas.microsoft.com/office/drawing/2014/main" id="{0D540E5D-D60D-4D02-AF02-3D5E2596DE61}"/>
              </a:ext>
            </a:extLst>
          </p:cNvPr>
          <p:cNvSpPr>
            <a:spLocks noGrp="1"/>
          </p:cNvSpPr>
          <p:nvPr>
            <p:ph idx="1"/>
          </p:nvPr>
        </p:nvSpPr>
        <p:spPr/>
        <p:txBody>
          <a:bodyPr>
            <a:normAutofit fontScale="62500" lnSpcReduction="20000"/>
          </a:bodyPr>
          <a:lstStyle/>
          <a:p>
            <a:pPr marL="0" indent="0">
              <a:buNone/>
            </a:pPr>
            <a:r>
              <a:rPr lang="en-US" dirty="0"/>
              <a:t>We have a method or a function called Main and that's the entry point to the application.</a:t>
            </a:r>
          </a:p>
          <a:p>
            <a:pPr marL="0" indent="0">
              <a:buNone/>
            </a:pPr>
            <a:endParaRPr lang="en-US" dirty="0"/>
          </a:p>
          <a:p>
            <a:pPr marL="0" indent="0">
              <a:buNone/>
            </a:pPr>
            <a:r>
              <a:rPr lang="en-US" dirty="0"/>
              <a:t>So when you run your application CLR executes the code inside main method and that's where everything kicks off, this method is declared as static.</a:t>
            </a:r>
          </a:p>
          <a:p>
            <a:pPr marL="0" indent="0">
              <a:buNone/>
            </a:pPr>
            <a:endParaRPr lang="en-US" dirty="0"/>
          </a:p>
          <a:p>
            <a:pPr marL="0" indent="0">
              <a:buNone/>
            </a:pPr>
            <a:r>
              <a:rPr lang="en-US" dirty="0"/>
              <a:t>And that's something I'm going to cover later in the next section. Methods have input and output. So what goes inside parentheses the input to the method which we call parameter or argument. Know that parameters are optional.</a:t>
            </a:r>
          </a:p>
          <a:p>
            <a:pPr marL="0" indent="0">
              <a:buNone/>
            </a:pPr>
            <a:endParaRPr lang="en-US" dirty="0"/>
          </a:p>
          <a:p>
            <a:pPr marL="0" indent="0">
              <a:buNone/>
            </a:pPr>
            <a:r>
              <a:rPr lang="en-US" dirty="0"/>
              <a:t>But in this case the default template the main method has a parameter called </a:t>
            </a:r>
            <a:r>
              <a:rPr lang="en-US" dirty="0" err="1"/>
              <a:t>args</a:t>
            </a:r>
            <a:r>
              <a:rPr lang="en-US" dirty="0"/>
              <a:t> which is of type String Array.</a:t>
            </a:r>
          </a:p>
          <a:p>
            <a:pPr marL="0" indent="0">
              <a:buNone/>
            </a:pPr>
            <a:endParaRPr lang="en-US" dirty="0"/>
          </a:p>
          <a:p>
            <a:pPr marL="0" indent="0">
              <a:buNone/>
            </a:pPr>
            <a:r>
              <a:rPr lang="en-US" dirty="0"/>
              <a:t>We're going to learn about String Array in our future sessions.</a:t>
            </a:r>
          </a:p>
          <a:p>
            <a:pPr marL="0" indent="0">
              <a:buNone/>
            </a:pPr>
            <a:endParaRPr lang="en-US" dirty="0"/>
          </a:p>
          <a:p>
            <a:pPr marL="0" indent="0">
              <a:buNone/>
            </a:pPr>
            <a:r>
              <a:rPr lang="en-US" dirty="0"/>
              <a:t>What do you see before the method name is the return type or the output of the method void in C Sharp means nothing. That means this method does not return any value. It just contains some code that's it.</a:t>
            </a:r>
          </a:p>
          <a:p>
            <a:pPr marL="0" indent="0">
              <a:buNone/>
            </a:pPr>
            <a:endParaRPr lang="en-US" dirty="0"/>
          </a:p>
        </p:txBody>
      </p:sp>
    </p:spTree>
    <p:extLst>
      <p:ext uri="{BB962C8B-B14F-4D97-AF65-F5344CB8AC3E}">
        <p14:creationId xmlns:p14="http://schemas.microsoft.com/office/powerpoint/2010/main" val="33193671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EB353-BA6B-459E-9E8E-22DC820BA3C9}"/>
              </a:ext>
            </a:extLst>
          </p:cNvPr>
          <p:cNvSpPr>
            <a:spLocks noGrp="1"/>
          </p:cNvSpPr>
          <p:nvPr>
            <p:ph type="title"/>
          </p:nvPr>
        </p:nvSpPr>
        <p:spPr/>
        <p:txBody>
          <a:bodyPr/>
          <a:lstStyle/>
          <a:p>
            <a:r>
              <a:rPr lang="en-US" dirty="0"/>
              <a:t>Continue..</a:t>
            </a:r>
          </a:p>
        </p:txBody>
      </p:sp>
      <p:sp>
        <p:nvSpPr>
          <p:cNvPr id="3" name="Content Placeholder 2">
            <a:extLst>
              <a:ext uri="{FF2B5EF4-FFF2-40B4-BE49-F238E27FC236}">
                <a16:creationId xmlns:a16="http://schemas.microsoft.com/office/drawing/2014/main" id="{57492C4E-A468-40A2-A4DB-49BA22612F0C}"/>
              </a:ext>
            </a:extLst>
          </p:cNvPr>
          <p:cNvSpPr>
            <a:spLocks noGrp="1"/>
          </p:cNvSpPr>
          <p:nvPr>
            <p:ph idx="1"/>
          </p:nvPr>
        </p:nvSpPr>
        <p:spPr/>
        <p:txBody>
          <a:bodyPr>
            <a:normAutofit fontScale="55000" lnSpcReduction="20000"/>
          </a:bodyPr>
          <a:lstStyle/>
          <a:p>
            <a:pPr marL="0" indent="0">
              <a:buNone/>
            </a:pPr>
            <a:r>
              <a:rPr lang="en-US" dirty="0"/>
              <a:t>Also note that C sharp is a case sensitive language so this main has to be with capital M otherwise CLR is not going to find this method as the entry point of the application.</a:t>
            </a:r>
          </a:p>
          <a:p>
            <a:pPr marL="0" indent="0">
              <a:buNone/>
            </a:pPr>
            <a:endParaRPr lang="en-US" dirty="0"/>
          </a:p>
          <a:p>
            <a:pPr marL="0" indent="0">
              <a:buNone/>
            </a:pPr>
            <a:r>
              <a:rPr lang="en-US" dirty="0"/>
              <a:t>Also note that C sharp is a case sensitive language so this main has to be with capital M otherwise CLR is not going to find this method as the entry point of the application.</a:t>
            </a:r>
          </a:p>
          <a:p>
            <a:pPr marL="0" indent="0">
              <a:buNone/>
            </a:pPr>
            <a:endParaRPr lang="en-US" dirty="0"/>
          </a:p>
          <a:p>
            <a:pPr marL="0" indent="0">
              <a:buNone/>
            </a:pPr>
            <a:r>
              <a:rPr lang="en-US" dirty="0"/>
              <a:t>Okay and one last thing is note this curly braces so we're half a block of code.</a:t>
            </a:r>
          </a:p>
          <a:p>
            <a:pPr marL="0" indent="0">
              <a:buNone/>
            </a:pPr>
            <a:endParaRPr lang="en-US" dirty="0"/>
          </a:p>
          <a:p>
            <a:pPr marL="0" indent="0">
              <a:buNone/>
            </a:pPr>
            <a:r>
              <a:rPr lang="en-US" dirty="0"/>
              <a:t>We need to surround it with curly braces so that is applicable for methods for classes and for namespaces.</a:t>
            </a:r>
          </a:p>
          <a:p>
            <a:pPr marL="0" indent="0">
              <a:buNone/>
            </a:pPr>
            <a:endParaRPr lang="en-US" dirty="0"/>
          </a:p>
          <a:p>
            <a:pPr marL="0" indent="0">
              <a:buNone/>
            </a:pPr>
            <a:r>
              <a:rPr lang="en-US" dirty="0"/>
              <a:t>Right now most write a very simple program.</a:t>
            </a:r>
          </a:p>
          <a:p>
            <a:pPr marL="0" indent="0">
              <a:buNone/>
            </a:pPr>
            <a:endParaRPr lang="en-US" dirty="0"/>
          </a:p>
          <a:p>
            <a:pPr marL="0" indent="0">
              <a:buNone/>
            </a:pPr>
            <a:r>
              <a:rPr lang="en-US" dirty="0"/>
              <a:t>So let's go here.</a:t>
            </a:r>
          </a:p>
          <a:p>
            <a:pPr marL="0" indent="0">
              <a:buNone/>
            </a:pPr>
            <a:endParaRPr lang="en-US" dirty="0"/>
          </a:p>
          <a:p>
            <a:pPr marL="0" indent="0">
              <a:buNone/>
            </a:pPr>
            <a:r>
              <a:rPr lang="en-US" dirty="0"/>
              <a:t>We have a class called Console which is used to read data from console or write data to it.</a:t>
            </a:r>
          </a:p>
          <a:p>
            <a:pPr marL="0" indent="0">
              <a:buNone/>
            </a:pPr>
            <a:endParaRPr lang="en-US" dirty="0"/>
          </a:p>
        </p:txBody>
      </p:sp>
    </p:spTree>
    <p:extLst>
      <p:ext uri="{BB962C8B-B14F-4D97-AF65-F5344CB8AC3E}">
        <p14:creationId xmlns:p14="http://schemas.microsoft.com/office/powerpoint/2010/main" val="22486989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D209D-4BEB-45F5-8376-F34D2F42CCAE}"/>
              </a:ext>
            </a:extLst>
          </p:cNvPr>
          <p:cNvSpPr>
            <a:spLocks noGrp="1"/>
          </p:cNvSpPr>
          <p:nvPr>
            <p:ph type="title"/>
          </p:nvPr>
        </p:nvSpPr>
        <p:spPr/>
        <p:txBody>
          <a:bodyPr/>
          <a:lstStyle/>
          <a:p>
            <a:r>
              <a:rPr lang="en-US" dirty="0"/>
              <a:t>Continue..</a:t>
            </a:r>
          </a:p>
        </p:txBody>
      </p:sp>
      <p:sp>
        <p:nvSpPr>
          <p:cNvPr id="3" name="Content Placeholder 2">
            <a:extLst>
              <a:ext uri="{FF2B5EF4-FFF2-40B4-BE49-F238E27FC236}">
                <a16:creationId xmlns:a16="http://schemas.microsoft.com/office/drawing/2014/main" id="{09061490-469A-43DA-8B52-AB7E9555465C}"/>
              </a:ext>
            </a:extLst>
          </p:cNvPr>
          <p:cNvSpPr>
            <a:spLocks noGrp="1"/>
          </p:cNvSpPr>
          <p:nvPr>
            <p:ph idx="1"/>
          </p:nvPr>
        </p:nvSpPr>
        <p:spPr/>
        <p:txBody>
          <a:bodyPr>
            <a:normAutofit fontScale="92500" lnSpcReduction="20000"/>
          </a:bodyPr>
          <a:lstStyle/>
          <a:p>
            <a:pPr marL="0" indent="0">
              <a:buNone/>
            </a:pPr>
            <a:r>
              <a:rPr lang="en-US" dirty="0"/>
              <a:t>It has a bunch of methods we can access this methods using the dot notation. And here you see various members of this class. Methods are indicated by a purple cube.</a:t>
            </a:r>
          </a:p>
          <a:p>
            <a:pPr marL="0" indent="0">
              <a:buNone/>
            </a:pPr>
            <a:endParaRPr lang="en-US" dirty="0"/>
          </a:p>
          <a:p>
            <a:pPr marL="0" indent="0">
              <a:buNone/>
            </a:pPr>
            <a:r>
              <a:rPr lang="en-US" dirty="0"/>
              <a:t>So beep is used to play a beep sound.</a:t>
            </a:r>
          </a:p>
          <a:p>
            <a:pPr marL="0" indent="0">
              <a:buNone/>
            </a:pPr>
            <a:endParaRPr lang="en-US" dirty="0"/>
          </a:p>
          <a:p>
            <a:pPr marL="0" indent="0">
              <a:buNone/>
            </a:pPr>
            <a:r>
              <a:rPr lang="en-US" dirty="0"/>
              <a:t>All clear is used to clear the console.</a:t>
            </a:r>
          </a:p>
          <a:p>
            <a:pPr marL="0" indent="0">
              <a:buNone/>
            </a:pPr>
            <a:endParaRPr lang="en-US" dirty="0"/>
          </a:p>
          <a:p>
            <a:pPr marL="0" indent="0">
              <a:buNone/>
            </a:pPr>
            <a:r>
              <a:rPr lang="en-US" dirty="0"/>
              <a:t>We get to use the right line method.</a:t>
            </a:r>
          </a:p>
          <a:p>
            <a:pPr marL="0" indent="0">
              <a:buNone/>
            </a:pPr>
            <a:endParaRPr lang="en-US" dirty="0"/>
          </a:p>
          <a:p>
            <a:pPr marL="0" indent="0">
              <a:buNone/>
            </a:pPr>
            <a:r>
              <a:rPr lang="en-US" dirty="0"/>
              <a:t>This method can optionally take a parameter.</a:t>
            </a:r>
          </a:p>
          <a:p>
            <a:pPr marL="0" indent="0">
              <a:buNone/>
            </a:pPr>
            <a:endParaRPr lang="en-US" dirty="0"/>
          </a:p>
        </p:txBody>
      </p:sp>
    </p:spTree>
    <p:extLst>
      <p:ext uri="{BB962C8B-B14F-4D97-AF65-F5344CB8AC3E}">
        <p14:creationId xmlns:p14="http://schemas.microsoft.com/office/powerpoint/2010/main" val="35811807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870CD-1823-4623-A0ED-854C6D920721}"/>
              </a:ext>
            </a:extLst>
          </p:cNvPr>
          <p:cNvSpPr>
            <a:spLocks noGrp="1"/>
          </p:cNvSpPr>
          <p:nvPr>
            <p:ph type="title"/>
          </p:nvPr>
        </p:nvSpPr>
        <p:spPr/>
        <p:txBody>
          <a:bodyPr/>
          <a:lstStyle/>
          <a:p>
            <a:r>
              <a:rPr lang="en-US" dirty="0"/>
              <a:t>Continue..</a:t>
            </a:r>
          </a:p>
        </p:txBody>
      </p:sp>
      <p:sp>
        <p:nvSpPr>
          <p:cNvPr id="3" name="Content Placeholder 2">
            <a:extLst>
              <a:ext uri="{FF2B5EF4-FFF2-40B4-BE49-F238E27FC236}">
                <a16:creationId xmlns:a16="http://schemas.microsoft.com/office/drawing/2014/main" id="{D882555D-6DD3-461E-AF4B-CE07A4B612DC}"/>
              </a:ext>
            </a:extLst>
          </p:cNvPr>
          <p:cNvSpPr>
            <a:spLocks noGrp="1"/>
          </p:cNvSpPr>
          <p:nvPr>
            <p:ph idx="1"/>
          </p:nvPr>
        </p:nvSpPr>
        <p:spPr/>
        <p:txBody>
          <a:bodyPr>
            <a:normAutofit fontScale="62500" lnSpcReduction="20000"/>
          </a:bodyPr>
          <a:lstStyle/>
          <a:p>
            <a:pPr marL="0" indent="0">
              <a:buNone/>
            </a:pPr>
            <a:r>
              <a:rPr lang="en-US" dirty="0"/>
              <a:t>So I'm going to pass a string here.</a:t>
            </a:r>
          </a:p>
          <a:p>
            <a:pPr marL="0" indent="0">
              <a:buNone/>
            </a:pPr>
            <a:endParaRPr lang="en-US" dirty="0"/>
          </a:p>
          <a:p>
            <a:pPr marL="0" indent="0">
              <a:buNone/>
            </a:pPr>
            <a:r>
              <a:rPr lang="en-US" b="1" dirty="0"/>
              <a:t>Hello world.</a:t>
            </a:r>
          </a:p>
          <a:p>
            <a:pPr marL="0" indent="0">
              <a:buNone/>
            </a:pPr>
            <a:endParaRPr lang="en-US" dirty="0"/>
          </a:p>
          <a:p>
            <a:pPr marL="0" indent="0">
              <a:buNone/>
            </a:pPr>
            <a:r>
              <a:rPr lang="en-US" dirty="0"/>
              <a:t>Just that I know that statements in C# terminate with a semicolon as you see here.</a:t>
            </a:r>
          </a:p>
          <a:p>
            <a:pPr marL="0" indent="0">
              <a:buNone/>
            </a:pPr>
            <a:endParaRPr lang="en-US" dirty="0"/>
          </a:p>
          <a:p>
            <a:pPr marL="0" indent="0">
              <a:buNone/>
            </a:pPr>
            <a:r>
              <a:rPr lang="en-US" dirty="0"/>
              <a:t>Now take a look at using system on the top.</a:t>
            </a:r>
          </a:p>
          <a:p>
            <a:pPr marL="0" indent="0">
              <a:buNone/>
            </a:pPr>
            <a:endParaRPr lang="en-US" dirty="0"/>
          </a:p>
          <a:p>
            <a:pPr marL="0" indent="0">
              <a:buNone/>
            </a:pPr>
            <a:r>
              <a:rPr lang="en-US" dirty="0"/>
              <a:t>Do you see that it's highlighted where as the others are greyed out.</a:t>
            </a:r>
          </a:p>
          <a:p>
            <a:pPr marL="0" indent="0">
              <a:buNone/>
            </a:pPr>
            <a:endParaRPr lang="en-US" dirty="0"/>
          </a:p>
          <a:p>
            <a:pPr marL="0" indent="0">
              <a:buNone/>
            </a:pPr>
            <a:r>
              <a:rPr lang="en-US" dirty="0"/>
              <a:t>The reason for that is in this file we are using a class called Console which is defined in the system namespace.</a:t>
            </a:r>
          </a:p>
          <a:p>
            <a:pPr marL="0" indent="0">
              <a:buNone/>
            </a:pPr>
            <a:endParaRPr lang="en-US" dirty="0"/>
          </a:p>
          <a:p>
            <a:pPr marL="0" indent="0">
              <a:buNone/>
            </a:pPr>
            <a:r>
              <a:rPr lang="en-US" dirty="0"/>
              <a:t>That's why that using statement is active.</a:t>
            </a:r>
          </a:p>
        </p:txBody>
      </p:sp>
    </p:spTree>
    <p:extLst>
      <p:ext uri="{BB962C8B-B14F-4D97-AF65-F5344CB8AC3E}">
        <p14:creationId xmlns:p14="http://schemas.microsoft.com/office/powerpoint/2010/main" val="32472679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0D9688-EF04-4652-B1B3-97875FF8A980}"/>
              </a:ext>
            </a:extLst>
          </p:cNvPr>
          <p:cNvSpPr>
            <a:spLocks noGrp="1"/>
          </p:cNvSpPr>
          <p:nvPr>
            <p:ph type="title"/>
          </p:nvPr>
        </p:nvSpPr>
        <p:spPr/>
        <p:txBody>
          <a:bodyPr/>
          <a:lstStyle/>
          <a:p>
            <a:r>
              <a:rPr lang="en-US" dirty="0"/>
              <a:t>Continue..</a:t>
            </a:r>
          </a:p>
        </p:txBody>
      </p:sp>
      <p:sp>
        <p:nvSpPr>
          <p:cNvPr id="3" name="Content Placeholder 2">
            <a:extLst>
              <a:ext uri="{FF2B5EF4-FFF2-40B4-BE49-F238E27FC236}">
                <a16:creationId xmlns:a16="http://schemas.microsoft.com/office/drawing/2014/main" id="{8278F095-99B7-46A5-A59F-C5457811F132}"/>
              </a:ext>
            </a:extLst>
          </p:cNvPr>
          <p:cNvSpPr>
            <a:spLocks noGrp="1"/>
          </p:cNvSpPr>
          <p:nvPr>
            <p:ph idx="1"/>
          </p:nvPr>
        </p:nvSpPr>
        <p:spPr/>
        <p:txBody>
          <a:bodyPr>
            <a:normAutofit/>
          </a:bodyPr>
          <a:lstStyle/>
          <a:p>
            <a:pPr marL="0" indent="0">
              <a:buNone/>
            </a:pPr>
            <a:r>
              <a:rPr lang="en-US" dirty="0"/>
              <a:t>Now let's run the application with control and F5.</a:t>
            </a:r>
          </a:p>
          <a:p>
            <a:pPr marL="0" indent="0">
              <a:buNone/>
            </a:pPr>
            <a:endParaRPr lang="en-US" dirty="0"/>
          </a:p>
          <a:p>
            <a:pPr marL="0" indent="0">
              <a:buNone/>
            </a:pPr>
            <a:r>
              <a:rPr lang="en-US" dirty="0"/>
              <a:t>So this we know that you see here this black window is what we call console and that's why this kind of project is called console application.</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26154560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20B173-B976-452B-A45A-D3D6D3B8570B}"/>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249E38BB-F284-4424-ACF7-630BE67BC94E}"/>
              </a:ext>
            </a:extLst>
          </p:cNvPr>
          <p:cNvSpPr>
            <a:spLocks noGrp="1"/>
          </p:cNvSpPr>
          <p:nvPr>
            <p:ph idx="1"/>
          </p:nvPr>
        </p:nvSpPr>
        <p:spPr/>
        <p:txBody>
          <a:bodyPr>
            <a:normAutofit fontScale="92500" lnSpcReduction="20000"/>
          </a:bodyPr>
          <a:lstStyle/>
          <a:p>
            <a:pPr marL="0" marR="0" lvl="0" indent="0">
              <a:lnSpc>
                <a:spcPct val="107000"/>
              </a:lnSpc>
              <a:spcBef>
                <a:spcPts val="0"/>
              </a:spcBef>
              <a:spcAft>
                <a:spcPts val="0"/>
              </a:spcAft>
              <a:buNone/>
            </a:pPr>
            <a:r>
              <a:rPr lang="en-US" sz="1800" b="1" dirty="0">
                <a:effectLst/>
                <a:latin typeface="Calibri" panose="020F0502020204030204" pitchFamily="34" charset="0"/>
                <a:ea typeface="Calibri" panose="020F0502020204030204" pitchFamily="34" charset="0"/>
                <a:cs typeface="Times New Roman" panose="02020603050405020304" pitchFamily="18" charset="0"/>
              </a:rPr>
              <a:t>1. What is a namespace?</a:t>
            </a:r>
          </a:p>
          <a:p>
            <a:pPr marL="342900" marR="0" lvl="0" indent="-342900">
              <a:lnSpc>
                <a:spcPct val="107000"/>
              </a:lnSpc>
              <a:spcBef>
                <a:spcPts val="0"/>
              </a:spcBef>
              <a:spcAft>
                <a:spcPts val="0"/>
              </a:spcAft>
              <a:buFont typeface="+mj-lt"/>
              <a:buAutoNum type="alphaUcPeriod"/>
            </a:pPr>
            <a:r>
              <a:rPr lang="en-US" sz="1800" dirty="0">
                <a:effectLst/>
                <a:latin typeface="Calibri" panose="020F0502020204030204" pitchFamily="34" charset="0"/>
                <a:ea typeface="Calibri" panose="020F0502020204030204" pitchFamily="34" charset="0"/>
                <a:cs typeface="Times New Roman" panose="02020603050405020304" pitchFamily="18" charset="0"/>
              </a:rPr>
              <a:t>A type that contains code for the program</a:t>
            </a:r>
          </a:p>
          <a:p>
            <a:pPr marL="342900" marR="0" lvl="0" indent="-342900">
              <a:lnSpc>
                <a:spcPct val="107000"/>
              </a:lnSpc>
              <a:spcBef>
                <a:spcPts val="0"/>
              </a:spcBef>
              <a:spcAft>
                <a:spcPts val="0"/>
              </a:spcAft>
              <a:buFont typeface="+mj-lt"/>
              <a:buAutoNum type="alphaUcPeriod"/>
            </a:pPr>
            <a:r>
              <a:rPr lang="en-US" sz="1800" dirty="0">
                <a:effectLst/>
                <a:latin typeface="Calibri" panose="020F0502020204030204" pitchFamily="34" charset="0"/>
                <a:ea typeface="Calibri" panose="020F0502020204030204" pitchFamily="34" charset="0"/>
                <a:cs typeface="Times New Roman" panose="02020603050405020304" pitchFamily="18" charset="0"/>
              </a:rPr>
              <a:t>A container for classes</a:t>
            </a:r>
          </a:p>
          <a:p>
            <a:pPr marL="342900" marR="0" lvl="0" indent="-342900">
              <a:lnSpc>
                <a:spcPct val="107000"/>
              </a:lnSpc>
              <a:spcBef>
                <a:spcPts val="0"/>
              </a:spcBef>
              <a:spcAft>
                <a:spcPts val="800"/>
              </a:spcAft>
              <a:buFont typeface="+mj-lt"/>
              <a:buAutoNum type="alphaUcPeriod"/>
            </a:pPr>
            <a:r>
              <a:rPr lang="en-US" sz="1800" dirty="0">
                <a:effectLst/>
                <a:latin typeface="Calibri" panose="020F0502020204030204" pitchFamily="34" charset="0"/>
                <a:ea typeface="Calibri" panose="020F0502020204030204" pitchFamily="34" charset="0"/>
                <a:cs typeface="Times New Roman" panose="02020603050405020304" pitchFamily="18" charset="0"/>
              </a:rPr>
              <a:t>A deployable unit of an application</a:t>
            </a:r>
          </a:p>
          <a:p>
            <a:pPr marL="0" marR="0" indent="0">
              <a:lnSpc>
                <a:spcPct val="107000"/>
              </a:lnSpc>
              <a:spcBef>
                <a:spcPts val="0"/>
              </a:spcBef>
              <a:spcAft>
                <a:spcPts val="800"/>
              </a:spcAft>
              <a:buNone/>
            </a:pPr>
            <a:r>
              <a:rPr lang="en-US" sz="1800" b="1" dirty="0">
                <a:effectLst/>
                <a:latin typeface="Calibri" panose="020F0502020204030204" pitchFamily="34" charset="0"/>
                <a:ea typeface="Calibri" panose="020F0502020204030204" pitchFamily="34" charset="0"/>
                <a:cs typeface="Times New Roman" panose="02020603050405020304" pitchFamily="18" charset="0"/>
              </a:rPr>
              <a:t>Answer: B</a:t>
            </a:r>
          </a:p>
          <a:p>
            <a:pPr marL="0" marR="0" lvl="0" indent="0">
              <a:lnSpc>
                <a:spcPct val="107000"/>
              </a:lnSpc>
              <a:spcBef>
                <a:spcPts val="0"/>
              </a:spcBef>
              <a:spcAft>
                <a:spcPts val="0"/>
              </a:spcAft>
              <a:buNone/>
            </a:pPr>
            <a:r>
              <a:rPr lang="en-US" sz="1800" b="1" dirty="0">
                <a:effectLst/>
                <a:latin typeface="Calibri" panose="020F0502020204030204" pitchFamily="34" charset="0"/>
                <a:ea typeface="Calibri" panose="020F0502020204030204" pitchFamily="34" charset="0"/>
                <a:cs typeface="Times New Roman" panose="02020603050405020304" pitchFamily="18" charset="0"/>
              </a:rPr>
              <a:t>2. What is JIT Compilation?</a:t>
            </a:r>
          </a:p>
          <a:p>
            <a:pPr marL="342900" marR="0" lvl="0" indent="-342900">
              <a:lnSpc>
                <a:spcPct val="107000"/>
              </a:lnSpc>
              <a:spcBef>
                <a:spcPts val="0"/>
              </a:spcBef>
              <a:spcAft>
                <a:spcPts val="0"/>
              </a:spcAft>
              <a:buFont typeface="+mj-lt"/>
              <a:buAutoNum type="alphaUcPeriod"/>
            </a:pPr>
            <a:r>
              <a:rPr lang="en-US" sz="1800" dirty="0">
                <a:effectLst/>
                <a:latin typeface="Calibri" panose="020F0502020204030204" pitchFamily="34" charset="0"/>
                <a:ea typeface="Calibri" panose="020F0502020204030204" pitchFamily="34" charset="0"/>
                <a:cs typeface="Times New Roman" panose="02020603050405020304" pitchFamily="18" charset="0"/>
              </a:rPr>
              <a:t>The compilation of IL code to native machine code at runtime</a:t>
            </a:r>
          </a:p>
          <a:p>
            <a:pPr marL="342900" marR="0" lvl="0" indent="-342900">
              <a:lnSpc>
                <a:spcPct val="107000"/>
              </a:lnSpc>
              <a:spcBef>
                <a:spcPts val="0"/>
              </a:spcBef>
              <a:spcAft>
                <a:spcPts val="0"/>
              </a:spcAft>
              <a:buFont typeface="+mj-lt"/>
              <a:buAutoNum type="alphaUcPeriod"/>
            </a:pPr>
            <a:r>
              <a:rPr lang="en-US" sz="1800" dirty="0">
                <a:effectLst/>
                <a:latin typeface="Calibri" panose="020F0502020204030204" pitchFamily="34" charset="0"/>
                <a:ea typeface="Calibri" panose="020F0502020204030204" pitchFamily="34" charset="0"/>
                <a:cs typeface="Times New Roman" panose="02020603050405020304" pitchFamily="18" charset="0"/>
              </a:rPr>
              <a:t>The compilation of C# code to native code</a:t>
            </a:r>
          </a:p>
          <a:p>
            <a:pPr marL="342900" marR="0" lvl="0" indent="-342900">
              <a:lnSpc>
                <a:spcPct val="107000"/>
              </a:lnSpc>
              <a:spcBef>
                <a:spcPts val="0"/>
              </a:spcBef>
              <a:spcAft>
                <a:spcPts val="800"/>
              </a:spcAft>
              <a:buFont typeface="+mj-lt"/>
              <a:buAutoNum type="alphaUcPeriod"/>
            </a:pPr>
            <a:r>
              <a:rPr lang="en-US" sz="1800" dirty="0">
                <a:effectLst/>
                <a:latin typeface="Calibri" panose="020F0502020204030204" pitchFamily="34" charset="0"/>
                <a:ea typeface="Calibri" panose="020F0502020204030204" pitchFamily="34" charset="0"/>
                <a:cs typeface="Times New Roman" panose="02020603050405020304" pitchFamily="18" charset="0"/>
              </a:rPr>
              <a:t>The compilation of C# code to IL code</a:t>
            </a:r>
          </a:p>
          <a:p>
            <a:pPr marL="0" marR="0" indent="0">
              <a:lnSpc>
                <a:spcPct val="107000"/>
              </a:lnSpc>
              <a:spcBef>
                <a:spcPts val="0"/>
              </a:spcBef>
              <a:spcAft>
                <a:spcPts val="800"/>
              </a:spcAft>
              <a:buNone/>
            </a:pPr>
            <a:r>
              <a:rPr lang="en-US" sz="1800" b="1" dirty="0">
                <a:effectLst/>
                <a:latin typeface="Calibri" panose="020F0502020204030204" pitchFamily="34" charset="0"/>
                <a:ea typeface="Calibri" panose="020F0502020204030204" pitchFamily="34" charset="0"/>
                <a:cs typeface="Times New Roman" panose="02020603050405020304" pitchFamily="18" charset="0"/>
              </a:rPr>
              <a:t>Answer: A</a:t>
            </a:r>
          </a:p>
          <a:p>
            <a:pPr marL="0" marR="0" lvl="0" indent="0">
              <a:lnSpc>
                <a:spcPct val="107000"/>
              </a:lnSpc>
              <a:spcBef>
                <a:spcPts val="0"/>
              </a:spcBef>
              <a:spcAft>
                <a:spcPts val="0"/>
              </a:spcAft>
              <a:buNone/>
            </a:pPr>
            <a:r>
              <a:rPr lang="en-US" sz="1800" b="1" dirty="0">
                <a:effectLst/>
                <a:latin typeface="Calibri" panose="020F0502020204030204" pitchFamily="34" charset="0"/>
                <a:ea typeface="Calibri" panose="020F0502020204030204" pitchFamily="34" charset="0"/>
                <a:cs typeface="Times New Roman" panose="02020603050405020304" pitchFamily="18" charset="0"/>
              </a:rPr>
              <a:t>3. What is an assembly?</a:t>
            </a:r>
          </a:p>
          <a:p>
            <a:pPr marL="342900" marR="0" lvl="0" indent="-342900">
              <a:lnSpc>
                <a:spcPct val="107000"/>
              </a:lnSpc>
              <a:spcBef>
                <a:spcPts val="0"/>
              </a:spcBef>
              <a:spcAft>
                <a:spcPts val="0"/>
              </a:spcAft>
              <a:buFont typeface="+mj-lt"/>
              <a:buAutoNum type="alphaUcPeriod"/>
            </a:pPr>
            <a:r>
              <a:rPr lang="en-US" sz="1800" dirty="0">
                <a:effectLst/>
                <a:latin typeface="Calibri" panose="020F0502020204030204" pitchFamily="34" charset="0"/>
                <a:ea typeface="Calibri" panose="020F0502020204030204" pitchFamily="34" charset="0"/>
                <a:cs typeface="Times New Roman" panose="02020603050405020304" pitchFamily="18" charset="0"/>
              </a:rPr>
              <a:t>A piece of code that is executed by CLR</a:t>
            </a:r>
          </a:p>
          <a:p>
            <a:pPr marL="342900" marR="0" lvl="0" indent="-342900">
              <a:lnSpc>
                <a:spcPct val="107000"/>
              </a:lnSpc>
              <a:spcBef>
                <a:spcPts val="0"/>
              </a:spcBef>
              <a:spcAft>
                <a:spcPts val="0"/>
              </a:spcAft>
              <a:buFont typeface="+mj-lt"/>
              <a:buAutoNum type="alphaUcPeriod"/>
            </a:pPr>
            <a:r>
              <a:rPr lang="en-US" sz="1800" dirty="0">
                <a:effectLst/>
                <a:latin typeface="Calibri" panose="020F0502020204030204" pitchFamily="34" charset="0"/>
                <a:ea typeface="Calibri" panose="020F0502020204030204" pitchFamily="34" charset="0"/>
                <a:cs typeface="Times New Roman" panose="02020603050405020304" pitchFamily="18" charset="0"/>
              </a:rPr>
              <a:t>Container of one or more classes</a:t>
            </a:r>
          </a:p>
          <a:p>
            <a:pPr marL="342900" marR="0" lvl="0" indent="-342900">
              <a:lnSpc>
                <a:spcPct val="107000"/>
              </a:lnSpc>
              <a:spcBef>
                <a:spcPts val="0"/>
              </a:spcBef>
              <a:spcAft>
                <a:spcPts val="800"/>
              </a:spcAft>
              <a:buFont typeface="+mj-lt"/>
              <a:buAutoNum type="alphaUcPeriod"/>
            </a:pPr>
            <a:r>
              <a:rPr lang="en-US" sz="1800" dirty="0">
                <a:effectLst/>
                <a:latin typeface="Calibri" panose="020F0502020204030204" pitchFamily="34" charset="0"/>
                <a:ea typeface="Calibri" panose="020F0502020204030204" pitchFamily="34" charset="0"/>
                <a:cs typeface="Times New Roman" panose="02020603050405020304" pitchFamily="18" charset="0"/>
              </a:rPr>
              <a:t>A single unit of deployment of .NET applications</a:t>
            </a:r>
          </a:p>
          <a:p>
            <a:pPr marL="0" marR="0" indent="0">
              <a:lnSpc>
                <a:spcPct val="107000"/>
              </a:lnSpc>
              <a:spcBef>
                <a:spcPts val="0"/>
              </a:spcBef>
              <a:spcAft>
                <a:spcPts val="800"/>
              </a:spcAft>
              <a:buNone/>
            </a:pPr>
            <a:r>
              <a:rPr lang="en-US" sz="1800" b="1" dirty="0">
                <a:effectLst/>
                <a:latin typeface="Calibri" panose="020F0502020204030204" pitchFamily="34" charset="0"/>
                <a:ea typeface="Calibri" panose="020F0502020204030204" pitchFamily="34" charset="0"/>
                <a:cs typeface="Times New Roman" panose="02020603050405020304" pitchFamily="18" charset="0"/>
              </a:rPr>
              <a:t>Answer: C</a:t>
            </a:r>
          </a:p>
          <a:p>
            <a:pPr marL="0" marR="0" indent="0">
              <a:lnSpc>
                <a:spcPct val="107000"/>
              </a:lnSpc>
              <a:spcBef>
                <a:spcPts val="0"/>
              </a:spcBef>
              <a:spcAft>
                <a:spcPts val="800"/>
              </a:spcAft>
              <a:buNone/>
            </a:pPr>
            <a:endParaRPr lang="en-US" sz="1800" b="1"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endParaRPr lang="en-US" sz="1800" b="1"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dirty="0"/>
          </a:p>
        </p:txBody>
      </p:sp>
    </p:spTree>
    <p:extLst>
      <p:ext uri="{BB962C8B-B14F-4D97-AF65-F5344CB8AC3E}">
        <p14:creationId xmlns:p14="http://schemas.microsoft.com/office/powerpoint/2010/main" val="42678540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119E90-7788-4983-945A-6BD6453E22FE}"/>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A457D582-DFE5-4385-A079-AA89498CDECF}"/>
              </a:ext>
            </a:extLst>
          </p:cNvPr>
          <p:cNvSpPr>
            <a:spLocks noGrp="1"/>
          </p:cNvSpPr>
          <p:nvPr>
            <p:ph idx="1"/>
          </p:nvPr>
        </p:nvSpPr>
        <p:spPr/>
        <p:txBody>
          <a:bodyPr>
            <a:normAutofit fontScale="85000" lnSpcReduction="20000"/>
          </a:bodyPr>
          <a:lstStyle/>
          <a:p>
            <a:pPr marL="0" indent="0" algn="l">
              <a:buNone/>
            </a:pPr>
            <a:r>
              <a:rPr lang="en-US" b="1" i="0" dirty="0">
                <a:solidFill>
                  <a:srgbClr val="1C1D1F"/>
                </a:solidFill>
                <a:effectLst/>
                <a:latin typeface="sf pro text"/>
              </a:rPr>
              <a:t>C# vs .NET</a:t>
            </a:r>
            <a:br>
              <a:rPr lang="en-US" b="0" i="0" dirty="0">
                <a:solidFill>
                  <a:srgbClr val="1C1D1F"/>
                </a:solidFill>
                <a:effectLst/>
                <a:latin typeface="sf pro text"/>
              </a:rPr>
            </a:br>
            <a:endParaRPr lang="en-US" b="0" i="0" dirty="0">
              <a:solidFill>
                <a:srgbClr val="1C1D1F"/>
              </a:solidFill>
              <a:effectLst/>
              <a:latin typeface="sf pro text"/>
            </a:endParaRPr>
          </a:p>
          <a:p>
            <a:pPr marL="0" indent="0" algn="l">
              <a:buNone/>
            </a:pPr>
            <a:r>
              <a:rPr lang="en-US" b="0" i="0" dirty="0">
                <a:solidFill>
                  <a:srgbClr val="1C1D1F"/>
                </a:solidFill>
                <a:effectLst/>
                <a:latin typeface="sf pro text"/>
              </a:rPr>
              <a:t>C# is a programming language, while .NET is a framework. It consists of a run-time environment (CLR) and a class library that we use for building applications.</a:t>
            </a:r>
          </a:p>
          <a:p>
            <a:pPr marL="0" indent="0">
              <a:buNone/>
            </a:pPr>
            <a:endParaRPr lang="en-US" dirty="0"/>
          </a:p>
          <a:p>
            <a:pPr marL="0" indent="0" algn="l">
              <a:buNone/>
            </a:pPr>
            <a:r>
              <a:rPr lang="en-US" b="1" i="0" dirty="0">
                <a:solidFill>
                  <a:srgbClr val="1C1D1F"/>
                </a:solidFill>
                <a:effectLst/>
                <a:latin typeface="sf pro text"/>
              </a:rPr>
              <a:t>CLR</a:t>
            </a:r>
            <a:br>
              <a:rPr lang="en-US" b="0" i="0" dirty="0">
                <a:solidFill>
                  <a:srgbClr val="1C1D1F"/>
                </a:solidFill>
                <a:effectLst/>
                <a:latin typeface="sf pro text"/>
              </a:rPr>
            </a:br>
            <a:endParaRPr lang="en-US" b="0" i="0" dirty="0">
              <a:solidFill>
                <a:srgbClr val="1C1D1F"/>
              </a:solidFill>
              <a:effectLst/>
              <a:latin typeface="sf pro text"/>
            </a:endParaRPr>
          </a:p>
          <a:p>
            <a:pPr marL="0" indent="0" algn="l">
              <a:buNone/>
            </a:pPr>
            <a:r>
              <a:rPr lang="en-US" b="0" i="0" dirty="0">
                <a:solidFill>
                  <a:srgbClr val="1C1D1F"/>
                </a:solidFill>
                <a:effectLst/>
                <a:latin typeface="sf pro text"/>
              </a:rPr>
              <a:t>When you compile an application, C# compiler compiles your code to IL (Intermediate Language) code. IL code is platform agnostics, which makes it possible to a take a C# program on a different computer with different hardware architecture and operating system and run it. For this to happen, we need CLR. When you run a C# application, CLR compiles the IL code into the native machine code for the computer on which it is running. This process is called Just-in-time Compilation (JIT).</a:t>
            </a:r>
          </a:p>
          <a:p>
            <a:pPr marL="0" indent="0">
              <a:buNone/>
            </a:pPr>
            <a:endParaRPr lang="en-US" dirty="0"/>
          </a:p>
        </p:txBody>
      </p:sp>
    </p:spTree>
    <p:extLst>
      <p:ext uri="{BB962C8B-B14F-4D97-AF65-F5344CB8AC3E}">
        <p14:creationId xmlns:p14="http://schemas.microsoft.com/office/powerpoint/2010/main" val="3966788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E7B876-1B18-417F-BFC6-6713F8C9EB28}"/>
              </a:ext>
            </a:extLst>
          </p:cNvPr>
          <p:cNvSpPr>
            <a:spLocks noGrp="1"/>
          </p:cNvSpPr>
          <p:nvPr>
            <p:ph type="title"/>
          </p:nvPr>
        </p:nvSpPr>
        <p:spPr/>
        <p:txBody>
          <a:bodyPr/>
          <a:lstStyle/>
          <a:p>
            <a:r>
              <a:rPr lang="en-US" dirty="0"/>
              <a:t>Continue..</a:t>
            </a:r>
          </a:p>
        </p:txBody>
      </p:sp>
      <p:sp>
        <p:nvSpPr>
          <p:cNvPr id="3" name="Content Placeholder 2">
            <a:extLst>
              <a:ext uri="{FF2B5EF4-FFF2-40B4-BE49-F238E27FC236}">
                <a16:creationId xmlns:a16="http://schemas.microsoft.com/office/drawing/2014/main" id="{DEAE127D-C26A-45B7-B43C-BEBDEA6565D6}"/>
              </a:ext>
            </a:extLst>
          </p:cNvPr>
          <p:cNvSpPr>
            <a:spLocks noGrp="1"/>
          </p:cNvSpPr>
          <p:nvPr>
            <p:ph idx="1"/>
          </p:nvPr>
        </p:nvSpPr>
        <p:spPr/>
        <p:txBody>
          <a:bodyPr>
            <a:normAutofit fontScale="85000" lnSpcReduction="20000"/>
          </a:bodyPr>
          <a:lstStyle/>
          <a:p>
            <a:pPr marL="0" indent="0" algn="l">
              <a:buNone/>
            </a:pPr>
            <a:r>
              <a:rPr lang="en-US" b="1" i="0" dirty="0">
                <a:solidFill>
                  <a:srgbClr val="1C1D1F"/>
                </a:solidFill>
                <a:effectLst/>
                <a:latin typeface="sf pro text"/>
              </a:rPr>
              <a:t>Architecture of .NET Applications</a:t>
            </a:r>
            <a:br>
              <a:rPr lang="en-US" b="0" i="0" dirty="0">
                <a:solidFill>
                  <a:srgbClr val="1C1D1F"/>
                </a:solidFill>
                <a:effectLst/>
                <a:latin typeface="sf pro text"/>
              </a:rPr>
            </a:br>
            <a:endParaRPr lang="en-US" b="0" i="0" dirty="0">
              <a:solidFill>
                <a:srgbClr val="1C1D1F"/>
              </a:solidFill>
              <a:effectLst/>
              <a:latin typeface="sf pro text"/>
            </a:endParaRPr>
          </a:p>
          <a:p>
            <a:pPr marL="0" indent="0" algn="l">
              <a:buNone/>
            </a:pPr>
            <a:r>
              <a:rPr lang="en-US" b="0" i="0" dirty="0">
                <a:solidFill>
                  <a:srgbClr val="1C1D1F"/>
                </a:solidFill>
                <a:effectLst/>
                <a:latin typeface="sf pro text"/>
              </a:rPr>
              <a:t>In terms of architecture, an application written with C# consists of building blocks called classes. A class is a container for data (attributes) and methods (functions). Attributes represent the state of the application. Methods include code. They have logic. That's where we implement our algorithms and write code.</a:t>
            </a:r>
          </a:p>
          <a:p>
            <a:pPr marL="0" indent="0" algn="l">
              <a:buNone/>
            </a:pPr>
            <a:r>
              <a:rPr lang="en-US" b="0" i="0" dirty="0">
                <a:solidFill>
                  <a:srgbClr val="1C1D1F"/>
                </a:solidFill>
                <a:effectLst/>
                <a:latin typeface="sf pro text"/>
              </a:rPr>
              <a:t>A namespace is a container for related classes. So as your application grows in size, you may want to group the related classes into various namespaces for better maintainability.</a:t>
            </a:r>
          </a:p>
          <a:p>
            <a:pPr marL="0" indent="0" algn="l">
              <a:buNone/>
            </a:pPr>
            <a:r>
              <a:rPr lang="en-US" b="0" i="0" dirty="0">
                <a:solidFill>
                  <a:srgbClr val="1C1D1F"/>
                </a:solidFill>
                <a:effectLst/>
                <a:latin typeface="sf pro text"/>
              </a:rPr>
              <a:t>As the number of classes and namespaces even grow further, you may want to physically separate related namespaces into separate assemblies. An assembly is a file (DLL or EXE) that contains one or more namespaces and classes. An EXE file represents a program that can be executed. A DLL is a file that includes code that can be re-used across different programs.</a:t>
            </a:r>
          </a:p>
          <a:p>
            <a:pPr marL="0" indent="0">
              <a:buNone/>
            </a:pPr>
            <a:endParaRPr lang="en-US" dirty="0"/>
          </a:p>
        </p:txBody>
      </p:sp>
    </p:spTree>
    <p:extLst>
      <p:ext uri="{BB962C8B-B14F-4D97-AF65-F5344CB8AC3E}">
        <p14:creationId xmlns:p14="http://schemas.microsoft.com/office/powerpoint/2010/main" val="26636166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09EB08-9597-47F9-B4FA-DD30101C81E7}"/>
              </a:ext>
            </a:extLst>
          </p:cNvPr>
          <p:cNvSpPr>
            <a:spLocks noGrp="1"/>
          </p:cNvSpPr>
          <p:nvPr>
            <p:ph type="title"/>
          </p:nvPr>
        </p:nvSpPr>
        <p:spPr/>
        <p:txBody>
          <a:bodyPr/>
          <a:lstStyle/>
          <a:p>
            <a:r>
              <a:rPr lang="en-US" dirty="0"/>
              <a:t>Primitive Types</a:t>
            </a:r>
          </a:p>
        </p:txBody>
      </p:sp>
      <p:sp>
        <p:nvSpPr>
          <p:cNvPr id="3" name="Content Placeholder 2">
            <a:extLst>
              <a:ext uri="{FF2B5EF4-FFF2-40B4-BE49-F238E27FC236}">
                <a16:creationId xmlns:a16="http://schemas.microsoft.com/office/drawing/2014/main" id="{69D1DBBD-F7B1-4921-9B5E-A670F104464C}"/>
              </a:ext>
            </a:extLst>
          </p:cNvPr>
          <p:cNvSpPr>
            <a:spLocks noGrp="1"/>
          </p:cNvSpPr>
          <p:nvPr>
            <p:ph idx="1"/>
          </p:nvPr>
        </p:nvSpPr>
        <p:spPr/>
        <p:txBody>
          <a:bodyPr/>
          <a:lstStyle/>
          <a:p>
            <a:pPr algn="l"/>
            <a:r>
              <a:rPr lang="en-US" b="0" i="0" dirty="0">
                <a:solidFill>
                  <a:srgbClr val="1C1D1F"/>
                </a:solidFill>
                <a:effectLst/>
                <a:latin typeface="sf pro text"/>
              </a:rPr>
              <a:t>OK this topic is going to be the first step in your journey to learn C-sharp.</a:t>
            </a:r>
          </a:p>
          <a:p>
            <a:pPr algn="l"/>
            <a:r>
              <a:rPr lang="en-US" b="0" i="0" dirty="0">
                <a:solidFill>
                  <a:srgbClr val="1C1D1F"/>
                </a:solidFill>
                <a:effectLst/>
                <a:latin typeface="sf pro text"/>
              </a:rPr>
              <a:t>So I'm going to introduce you to variables and constants</a:t>
            </a:r>
          </a:p>
          <a:p>
            <a:pPr algn="l"/>
            <a:r>
              <a:rPr lang="en-US" b="0" i="0" dirty="0">
                <a:solidFill>
                  <a:srgbClr val="1C1D1F"/>
                </a:solidFill>
                <a:effectLst/>
                <a:latin typeface="sf pro text"/>
              </a:rPr>
              <a:t> I'm going to talk about various data types and type conversions and</a:t>
            </a:r>
          </a:p>
          <a:p>
            <a:pPr algn="l"/>
            <a:r>
              <a:rPr lang="en-US" b="0" i="0" dirty="0">
                <a:solidFill>
                  <a:srgbClr val="1C1D1F"/>
                </a:solidFill>
                <a:effectLst/>
                <a:latin typeface="sf pro text"/>
              </a:rPr>
              <a:t>I am going to talk about scope and overflowing.</a:t>
            </a:r>
          </a:p>
          <a:p>
            <a:pPr algn="l"/>
            <a:r>
              <a:rPr lang="en-US" b="0" i="0" dirty="0">
                <a:solidFill>
                  <a:srgbClr val="1C1D1F"/>
                </a:solidFill>
                <a:effectLst/>
                <a:latin typeface="sf pro text"/>
              </a:rPr>
              <a:t>And finally I'm going to talk about various operators we have in C-sharp.</a:t>
            </a:r>
          </a:p>
          <a:p>
            <a:pPr algn="l"/>
            <a:r>
              <a:rPr lang="en-US" dirty="0">
                <a:solidFill>
                  <a:srgbClr val="1C1D1F"/>
                </a:solidFill>
                <a:latin typeface="sf pro text"/>
              </a:rPr>
              <a:t>So let's go started.</a:t>
            </a:r>
          </a:p>
          <a:p>
            <a:endParaRPr lang="en-US" dirty="0"/>
          </a:p>
        </p:txBody>
      </p:sp>
    </p:spTree>
    <p:extLst>
      <p:ext uri="{BB962C8B-B14F-4D97-AF65-F5344CB8AC3E}">
        <p14:creationId xmlns:p14="http://schemas.microsoft.com/office/powerpoint/2010/main" val="15027825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278AF-FD4F-4DB6-A91F-45CBE056B635}"/>
              </a:ext>
            </a:extLst>
          </p:cNvPr>
          <p:cNvSpPr>
            <a:spLocks noGrp="1"/>
          </p:cNvSpPr>
          <p:nvPr>
            <p:ph type="title"/>
          </p:nvPr>
        </p:nvSpPr>
        <p:spPr/>
        <p:txBody>
          <a:bodyPr/>
          <a:lstStyle/>
          <a:p>
            <a:r>
              <a:rPr lang="en-US" dirty="0"/>
              <a:t>Variables and Constants</a:t>
            </a:r>
          </a:p>
        </p:txBody>
      </p:sp>
      <p:pic>
        <p:nvPicPr>
          <p:cNvPr id="5" name="Content Placeholder 4">
            <a:extLst>
              <a:ext uri="{FF2B5EF4-FFF2-40B4-BE49-F238E27FC236}">
                <a16:creationId xmlns:a16="http://schemas.microsoft.com/office/drawing/2014/main" id="{E553D540-4AD1-47F2-94C5-A91596E8D589}"/>
              </a:ext>
            </a:extLst>
          </p:cNvPr>
          <p:cNvPicPr>
            <a:picLocks noGrp="1" noChangeAspect="1"/>
          </p:cNvPicPr>
          <p:nvPr>
            <p:ph idx="1"/>
          </p:nvPr>
        </p:nvPicPr>
        <p:blipFill>
          <a:blip r:embed="rId2"/>
          <a:stretch>
            <a:fillRect/>
          </a:stretch>
        </p:blipFill>
        <p:spPr>
          <a:xfrm>
            <a:off x="0" y="0"/>
            <a:ext cx="12191999" cy="6857999"/>
          </a:xfrm>
        </p:spPr>
      </p:pic>
      <p:sp>
        <p:nvSpPr>
          <p:cNvPr id="7" name="TextBox 6">
            <a:extLst>
              <a:ext uri="{FF2B5EF4-FFF2-40B4-BE49-F238E27FC236}">
                <a16:creationId xmlns:a16="http://schemas.microsoft.com/office/drawing/2014/main" id="{D1A86DEE-2DFC-4A9D-8ADC-4E2B35E1697A}"/>
              </a:ext>
            </a:extLst>
          </p:cNvPr>
          <p:cNvSpPr txBox="1"/>
          <p:nvPr/>
        </p:nvSpPr>
        <p:spPr>
          <a:xfrm>
            <a:off x="0" y="4463859"/>
            <a:ext cx="12191999" cy="2339102"/>
          </a:xfrm>
          <a:prstGeom prst="rect">
            <a:avLst/>
          </a:prstGeom>
          <a:noFill/>
        </p:spPr>
        <p:txBody>
          <a:bodyPr wrap="square">
            <a:spAutoFit/>
          </a:bodyPr>
          <a:lstStyle/>
          <a:p>
            <a:pPr marL="285750" indent="-285750" algn="l">
              <a:buFont typeface="Arial" panose="020B0604020202020204" pitchFamily="34" charset="0"/>
              <a:buChar char="•"/>
            </a:pPr>
            <a:r>
              <a:rPr lang="en-US" b="0" i="0" dirty="0">
                <a:solidFill>
                  <a:schemeClr val="bg1"/>
                </a:solidFill>
                <a:effectLst/>
                <a:latin typeface="sf pro text"/>
              </a:rPr>
              <a:t>OK we are going to start our journey by learning about variables and constants.</a:t>
            </a:r>
          </a:p>
          <a:p>
            <a:pPr marL="285750" indent="-285750" algn="l">
              <a:buFont typeface="Arial" panose="020B0604020202020204" pitchFamily="34" charset="0"/>
              <a:buChar char="•"/>
            </a:pPr>
            <a:r>
              <a:rPr lang="en-US" b="0" i="0" dirty="0">
                <a:solidFill>
                  <a:schemeClr val="bg1"/>
                </a:solidFill>
                <a:effectLst/>
                <a:latin typeface="sf pro text"/>
              </a:rPr>
              <a:t>Let's start by two definitions a variable is a name that we give to a storage location in memory where we can store a value and it can stand in any immutable value, that is, a value that we know at compile time.</a:t>
            </a:r>
          </a:p>
          <a:p>
            <a:pPr marL="285750" indent="-285750" algn="l">
              <a:buFont typeface="Arial" panose="020B0604020202020204" pitchFamily="34" charset="0"/>
              <a:buChar char="•"/>
            </a:pPr>
            <a:r>
              <a:rPr lang="en-US" dirty="0">
                <a:solidFill>
                  <a:schemeClr val="bg1"/>
                </a:solidFill>
                <a:latin typeface="sf pro text"/>
              </a:rPr>
              <a:t>A</a:t>
            </a:r>
            <a:r>
              <a:rPr lang="en-US" b="0" i="0" dirty="0">
                <a:solidFill>
                  <a:schemeClr val="bg1"/>
                </a:solidFill>
                <a:effectLst/>
                <a:latin typeface="sf pro text"/>
              </a:rPr>
              <a:t>nd that value cannot change throughout the life of the application.</a:t>
            </a:r>
          </a:p>
          <a:p>
            <a:pPr algn="l"/>
            <a:endParaRPr lang="en-US" b="0" i="0" dirty="0">
              <a:solidFill>
                <a:schemeClr val="bg1"/>
              </a:solidFill>
              <a:effectLst/>
              <a:latin typeface="sf pro text"/>
            </a:endParaRPr>
          </a:p>
          <a:p>
            <a:pPr algn="l"/>
            <a:r>
              <a:rPr lang="en-US" sz="2000" b="1" i="0" dirty="0">
                <a:solidFill>
                  <a:schemeClr val="bg1"/>
                </a:solidFill>
                <a:effectLst/>
                <a:latin typeface="sf pro text"/>
              </a:rPr>
              <a:t>Why do we use </a:t>
            </a:r>
            <a:r>
              <a:rPr lang="en-US" sz="2000" b="1" dirty="0">
                <a:solidFill>
                  <a:schemeClr val="bg1"/>
                </a:solidFill>
                <a:latin typeface="sf pro text"/>
              </a:rPr>
              <a:t>Constants?</a:t>
            </a:r>
            <a:endParaRPr lang="en-US" sz="2000" b="1" i="0" dirty="0">
              <a:solidFill>
                <a:schemeClr val="bg1"/>
              </a:solidFill>
              <a:effectLst/>
              <a:latin typeface="sf pro text"/>
            </a:endParaRPr>
          </a:p>
          <a:p>
            <a:pPr marL="285750" indent="-285750" algn="l">
              <a:buFont typeface="Arial" panose="020B0604020202020204" pitchFamily="34" charset="0"/>
              <a:buChar char="•"/>
            </a:pPr>
            <a:r>
              <a:rPr lang="en-US" b="0" i="0" dirty="0">
                <a:solidFill>
                  <a:schemeClr val="bg1"/>
                </a:solidFill>
                <a:effectLst/>
                <a:latin typeface="sf pro text"/>
              </a:rPr>
              <a:t>The reason for that is to create safety in our application.</a:t>
            </a:r>
          </a:p>
          <a:p>
            <a:pPr marL="285750" indent="-285750" algn="l">
              <a:buFont typeface="Arial" panose="020B0604020202020204" pitchFamily="34" charset="0"/>
              <a:buChar char="•"/>
            </a:pPr>
            <a:r>
              <a:rPr lang="en-US" b="0" i="0" dirty="0">
                <a:solidFill>
                  <a:schemeClr val="bg1"/>
                </a:solidFill>
                <a:effectLst/>
                <a:latin typeface="sf pro text"/>
              </a:rPr>
              <a:t>Imagine you're creating an application that involves some mathematical computation around circles.</a:t>
            </a:r>
          </a:p>
        </p:txBody>
      </p:sp>
    </p:spTree>
    <p:extLst>
      <p:ext uri="{BB962C8B-B14F-4D97-AF65-F5344CB8AC3E}">
        <p14:creationId xmlns:p14="http://schemas.microsoft.com/office/powerpoint/2010/main" val="6096673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F52DAF-A37D-4002-84A1-A96DFFCB8787}"/>
              </a:ext>
            </a:extLst>
          </p:cNvPr>
          <p:cNvSpPr>
            <a:spLocks noGrp="1"/>
          </p:cNvSpPr>
          <p:nvPr>
            <p:ph type="title"/>
          </p:nvPr>
        </p:nvSpPr>
        <p:spPr/>
        <p:txBody>
          <a:bodyPr/>
          <a:lstStyle/>
          <a:p>
            <a:r>
              <a:rPr lang="en-US" dirty="0"/>
              <a:t>Continue..</a:t>
            </a:r>
          </a:p>
        </p:txBody>
      </p:sp>
      <p:sp>
        <p:nvSpPr>
          <p:cNvPr id="3" name="Content Placeholder 2">
            <a:extLst>
              <a:ext uri="{FF2B5EF4-FFF2-40B4-BE49-F238E27FC236}">
                <a16:creationId xmlns:a16="http://schemas.microsoft.com/office/drawing/2014/main" id="{91A023DA-B76F-4014-8FE2-42BE74C594EC}"/>
              </a:ext>
            </a:extLst>
          </p:cNvPr>
          <p:cNvSpPr>
            <a:spLocks noGrp="1"/>
          </p:cNvSpPr>
          <p:nvPr>
            <p:ph idx="1"/>
          </p:nvPr>
        </p:nvSpPr>
        <p:spPr/>
        <p:txBody>
          <a:bodyPr>
            <a:normAutofit fontScale="77500" lnSpcReduction="20000"/>
          </a:bodyPr>
          <a:lstStyle/>
          <a:p>
            <a:pPr marL="0" indent="0">
              <a:buNone/>
            </a:pPr>
            <a:r>
              <a:rPr lang="en-US" dirty="0"/>
              <a:t> OK so this is the very first session of this course in this session I'm going to start by teaching you the very basics of C-sharp.</a:t>
            </a:r>
          </a:p>
          <a:p>
            <a:pPr marL="0" indent="0">
              <a:buNone/>
            </a:pPr>
            <a:r>
              <a:rPr lang="en-US" dirty="0"/>
              <a:t>One of the questions that a lot of beginners ask is What is the difference between C-Sharp and dot net.</a:t>
            </a:r>
          </a:p>
          <a:p>
            <a:pPr marL="0" indent="0">
              <a:buNone/>
            </a:pPr>
            <a:r>
              <a:rPr lang="en-US" dirty="0"/>
              <a:t>So that's the first thing I'm going to answer here.</a:t>
            </a:r>
          </a:p>
          <a:p>
            <a:pPr marL="0" indent="0">
              <a:buNone/>
            </a:pPr>
            <a:r>
              <a:rPr lang="en-US" dirty="0"/>
              <a:t>Next I'm going to talk about CLR or Common Language Runtime which is the runtime environment or the applications.</a:t>
            </a:r>
          </a:p>
          <a:p>
            <a:pPr marL="0" indent="0">
              <a:buNone/>
            </a:pPr>
            <a:r>
              <a:rPr lang="en-US" dirty="0"/>
              <a:t>Next I'm going to talk about the architecture of Dot Net Applications and as part of this. I'm going to introduce you to concepts such as classes name spaces and assemblies.</a:t>
            </a:r>
          </a:p>
          <a:p>
            <a:pPr marL="0" indent="0">
              <a:buNone/>
            </a:pPr>
            <a:r>
              <a:rPr lang="en-US" dirty="0"/>
              <a:t>And finally I will show you all these concepts in action.</a:t>
            </a:r>
          </a:p>
          <a:p>
            <a:pPr marL="0" indent="0">
              <a:buNone/>
            </a:pPr>
            <a:r>
              <a:rPr lang="en-US" dirty="0"/>
              <a:t>I'm going to introduce you to the very basics of Visual Studio and write a very simple C Sharp application, so you can see classes name spaces and methods in action.</a:t>
            </a:r>
          </a:p>
        </p:txBody>
      </p:sp>
    </p:spTree>
    <p:extLst>
      <p:ext uri="{BB962C8B-B14F-4D97-AF65-F5344CB8AC3E}">
        <p14:creationId xmlns:p14="http://schemas.microsoft.com/office/powerpoint/2010/main" val="352718399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4225E-04B5-4027-B8ED-B2C0F3D7841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F0D1881-300B-432F-9790-383DEAE91A33}"/>
              </a:ext>
            </a:extLst>
          </p:cNvPr>
          <p:cNvSpPr>
            <a:spLocks noGrp="1"/>
          </p:cNvSpPr>
          <p:nvPr>
            <p:ph idx="1"/>
          </p:nvPr>
        </p:nvSpPr>
        <p:spPr/>
        <p:txBody>
          <a:bodyPr/>
          <a:lstStyle/>
          <a:p>
            <a:endParaRPr lang="en-US"/>
          </a:p>
        </p:txBody>
      </p:sp>
      <p:pic>
        <p:nvPicPr>
          <p:cNvPr id="7" name="Picture 6">
            <a:extLst>
              <a:ext uri="{FF2B5EF4-FFF2-40B4-BE49-F238E27FC236}">
                <a16:creationId xmlns:a16="http://schemas.microsoft.com/office/drawing/2014/main" id="{5319A3A5-B01D-4235-9A91-20B83B242E10}"/>
              </a:ext>
            </a:extLst>
          </p:cNvPr>
          <p:cNvPicPr>
            <a:picLocks noChangeAspect="1"/>
          </p:cNvPicPr>
          <p:nvPr/>
        </p:nvPicPr>
        <p:blipFill>
          <a:blip r:embed="rId2"/>
          <a:stretch>
            <a:fillRect/>
          </a:stretch>
        </p:blipFill>
        <p:spPr>
          <a:xfrm>
            <a:off x="0" y="0"/>
            <a:ext cx="12192000" cy="6858000"/>
          </a:xfrm>
          <a:prstGeom prst="rect">
            <a:avLst/>
          </a:prstGeom>
        </p:spPr>
      </p:pic>
      <p:sp>
        <p:nvSpPr>
          <p:cNvPr id="9" name="TextBox 8">
            <a:extLst>
              <a:ext uri="{FF2B5EF4-FFF2-40B4-BE49-F238E27FC236}">
                <a16:creationId xmlns:a16="http://schemas.microsoft.com/office/drawing/2014/main" id="{A05F3877-DC2A-4054-BCEB-5B80BE96197B}"/>
              </a:ext>
            </a:extLst>
          </p:cNvPr>
          <p:cNvSpPr txBox="1"/>
          <p:nvPr/>
        </p:nvSpPr>
        <p:spPr>
          <a:xfrm>
            <a:off x="0" y="0"/>
            <a:ext cx="12192000" cy="1754326"/>
          </a:xfrm>
          <a:prstGeom prst="rect">
            <a:avLst/>
          </a:prstGeom>
          <a:noFill/>
        </p:spPr>
        <p:txBody>
          <a:bodyPr wrap="square">
            <a:spAutoFit/>
          </a:bodyPr>
          <a:lstStyle/>
          <a:p>
            <a:pPr marL="285750" indent="-285750" algn="l">
              <a:buFont typeface="Arial" panose="020B0604020202020204" pitchFamily="34" charset="0"/>
              <a:buChar char="•"/>
            </a:pPr>
            <a:r>
              <a:rPr lang="en-US" b="0" i="0" dirty="0">
                <a:solidFill>
                  <a:schemeClr val="bg1"/>
                </a:solidFill>
                <a:effectLst/>
                <a:latin typeface="sf pro text"/>
              </a:rPr>
              <a:t>We have this number called Pi which is 3.14 and we use that to calculate the area of a circle.</a:t>
            </a:r>
          </a:p>
          <a:p>
            <a:pPr marL="285750" indent="-285750" algn="l">
              <a:buFont typeface="Arial" panose="020B0604020202020204" pitchFamily="34" charset="0"/>
              <a:buChar char="•"/>
            </a:pPr>
            <a:r>
              <a:rPr lang="en-US" b="0" i="0" dirty="0">
                <a:solidFill>
                  <a:schemeClr val="bg1"/>
                </a:solidFill>
                <a:effectLst/>
                <a:latin typeface="sf pro text"/>
              </a:rPr>
              <a:t>That number should always be the same.</a:t>
            </a:r>
          </a:p>
          <a:p>
            <a:pPr marL="285750" indent="-285750" algn="l">
              <a:buFont typeface="Arial" panose="020B0604020202020204" pitchFamily="34" charset="0"/>
              <a:buChar char="•"/>
            </a:pPr>
            <a:r>
              <a:rPr lang="en-US" b="0" i="0" dirty="0">
                <a:solidFill>
                  <a:schemeClr val="bg1"/>
                </a:solidFill>
                <a:effectLst/>
                <a:latin typeface="sf pro text"/>
              </a:rPr>
              <a:t>We don't want to accidentally change that in our program.</a:t>
            </a:r>
          </a:p>
          <a:p>
            <a:pPr marL="285750" indent="-285750" algn="l">
              <a:buFont typeface="Arial" panose="020B0604020202020204" pitchFamily="34" charset="0"/>
              <a:buChar char="•"/>
            </a:pPr>
            <a:r>
              <a:rPr lang="en-US" b="0" i="0" dirty="0">
                <a:solidFill>
                  <a:schemeClr val="bg1"/>
                </a:solidFill>
                <a:effectLst/>
                <a:latin typeface="sf pro text"/>
              </a:rPr>
              <a:t>If we accidentally change that, everything is going to blow up in terms of the results the program produces.</a:t>
            </a:r>
          </a:p>
          <a:p>
            <a:pPr marL="285750" indent="-285750" algn="l">
              <a:buFont typeface="Arial" panose="020B0604020202020204" pitchFamily="34" charset="0"/>
              <a:buChar char="•"/>
            </a:pPr>
            <a:r>
              <a:rPr lang="en-US" b="0" i="0" dirty="0">
                <a:solidFill>
                  <a:schemeClr val="bg1"/>
                </a:solidFill>
                <a:effectLst/>
                <a:latin typeface="sf pro text"/>
              </a:rPr>
              <a:t>So we declare that number as a constant.</a:t>
            </a:r>
          </a:p>
          <a:p>
            <a:pPr marL="285750" indent="-285750" algn="l">
              <a:buFont typeface="Arial" panose="020B0604020202020204" pitchFamily="34" charset="0"/>
              <a:buChar char="•"/>
            </a:pPr>
            <a:r>
              <a:rPr lang="en-US" b="0" i="0" dirty="0">
                <a:solidFill>
                  <a:schemeClr val="bg1"/>
                </a:solidFill>
                <a:effectLst/>
                <a:latin typeface="sf pro text"/>
              </a:rPr>
              <a:t>And this way we create safety in our application</a:t>
            </a:r>
          </a:p>
        </p:txBody>
      </p:sp>
    </p:spTree>
    <p:extLst>
      <p:ext uri="{BB962C8B-B14F-4D97-AF65-F5344CB8AC3E}">
        <p14:creationId xmlns:p14="http://schemas.microsoft.com/office/powerpoint/2010/main" val="333574456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A6D227-232F-44AD-B42B-4CFBA586A1E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6157B06-EEA0-4906-B904-0AE70AAD5C47}"/>
              </a:ext>
            </a:extLst>
          </p:cNvPr>
          <p:cNvSpPr>
            <a:spLocks noGrp="1"/>
          </p:cNvSpPr>
          <p:nvPr>
            <p:ph idx="1"/>
          </p:nvPr>
        </p:nvSpPr>
        <p:spPr/>
        <p:txBody>
          <a:bodyPr/>
          <a:lstStyle/>
          <a:p>
            <a:endParaRPr lang="en-US"/>
          </a:p>
        </p:txBody>
      </p:sp>
      <p:pic>
        <p:nvPicPr>
          <p:cNvPr id="7" name="Picture 6">
            <a:extLst>
              <a:ext uri="{FF2B5EF4-FFF2-40B4-BE49-F238E27FC236}">
                <a16:creationId xmlns:a16="http://schemas.microsoft.com/office/drawing/2014/main" id="{8BE44830-4AB6-4C45-BA01-724276A8AEF4}"/>
              </a:ext>
            </a:extLst>
          </p:cNvPr>
          <p:cNvPicPr>
            <a:picLocks noChangeAspect="1"/>
          </p:cNvPicPr>
          <p:nvPr/>
        </p:nvPicPr>
        <p:blipFill>
          <a:blip r:embed="rId2"/>
          <a:stretch>
            <a:fillRect/>
          </a:stretch>
        </p:blipFill>
        <p:spPr>
          <a:xfrm>
            <a:off x="0" y="0"/>
            <a:ext cx="12192000" cy="6858000"/>
          </a:xfrm>
          <a:prstGeom prst="rect">
            <a:avLst/>
          </a:prstGeom>
        </p:spPr>
      </p:pic>
      <p:sp>
        <p:nvSpPr>
          <p:cNvPr id="9" name="TextBox 8">
            <a:extLst>
              <a:ext uri="{FF2B5EF4-FFF2-40B4-BE49-F238E27FC236}">
                <a16:creationId xmlns:a16="http://schemas.microsoft.com/office/drawing/2014/main" id="{54506041-41B1-46BF-9AB3-991693FCCE7E}"/>
              </a:ext>
            </a:extLst>
          </p:cNvPr>
          <p:cNvSpPr txBox="1"/>
          <p:nvPr/>
        </p:nvSpPr>
        <p:spPr>
          <a:xfrm>
            <a:off x="5943600" y="1611990"/>
            <a:ext cx="6160654" cy="5078313"/>
          </a:xfrm>
          <a:prstGeom prst="rect">
            <a:avLst/>
          </a:prstGeom>
          <a:noFill/>
        </p:spPr>
        <p:txBody>
          <a:bodyPr wrap="square">
            <a:spAutoFit/>
          </a:bodyPr>
          <a:lstStyle/>
          <a:p>
            <a:pPr marL="285750" indent="-285750" algn="l">
              <a:buFont typeface="Arial" panose="020B0604020202020204" pitchFamily="34" charset="0"/>
              <a:buChar char="•"/>
            </a:pPr>
            <a:r>
              <a:rPr lang="en-US" b="0" i="0" dirty="0">
                <a:solidFill>
                  <a:schemeClr val="bg1"/>
                </a:solidFill>
                <a:effectLst/>
                <a:latin typeface="sf pro text"/>
              </a:rPr>
              <a:t>In C-sharp to declare a variable. We start with a </a:t>
            </a:r>
            <a:r>
              <a:rPr lang="en-US" b="1" i="0" dirty="0">
                <a:solidFill>
                  <a:srgbClr val="FF0000"/>
                </a:solidFill>
                <a:effectLst/>
                <a:latin typeface="sf pro text"/>
              </a:rPr>
              <a:t>type</a:t>
            </a:r>
            <a:r>
              <a:rPr lang="en-US" b="0" i="0" dirty="0">
                <a:solidFill>
                  <a:schemeClr val="bg1"/>
                </a:solidFill>
                <a:effectLst/>
                <a:latin typeface="sf pro text"/>
              </a:rPr>
              <a:t> followed by an </a:t>
            </a:r>
            <a:r>
              <a:rPr lang="en-US" b="1" i="0" dirty="0">
                <a:solidFill>
                  <a:srgbClr val="FF0000"/>
                </a:solidFill>
                <a:effectLst/>
                <a:latin typeface="sf pro text"/>
              </a:rPr>
              <a:t>identifier</a:t>
            </a:r>
            <a:r>
              <a:rPr lang="en-US" b="0" i="0" dirty="0">
                <a:solidFill>
                  <a:schemeClr val="bg1"/>
                </a:solidFill>
                <a:effectLst/>
                <a:latin typeface="sf pro text"/>
              </a:rPr>
              <a:t> and finally </a:t>
            </a:r>
            <a:r>
              <a:rPr lang="en-US" b="1" i="0" dirty="0">
                <a:solidFill>
                  <a:srgbClr val="FF0000"/>
                </a:solidFill>
                <a:effectLst/>
                <a:latin typeface="sf pro text"/>
              </a:rPr>
              <a:t>semicolon</a:t>
            </a:r>
            <a:r>
              <a:rPr lang="en-US" b="0" i="0" dirty="0">
                <a:solidFill>
                  <a:schemeClr val="bg1"/>
                </a:solidFill>
                <a:effectLst/>
                <a:latin typeface="sf pro text"/>
              </a:rPr>
              <a:t> </a:t>
            </a:r>
          </a:p>
          <a:p>
            <a:pPr marL="285750" indent="-285750" algn="l">
              <a:buFont typeface="Arial" panose="020B0604020202020204" pitchFamily="34" charset="0"/>
              <a:buChar char="•"/>
            </a:pPr>
            <a:r>
              <a:rPr lang="en-US" dirty="0">
                <a:solidFill>
                  <a:schemeClr val="bg1"/>
                </a:solidFill>
                <a:latin typeface="sf pro text"/>
              </a:rPr>
              <a:t>H</a:t>
            </a:r>
            <a:r>
              <a:rPr lang="en-US" b="0" i="0" dirty="0">
                <a:solidFill>
                  <a:schemeClr val="bg1"/>
                </a:solidFill>
                <a:effectLst/>
                <a:latin typeface="sf pro text"/>
              </a:rPr>
              <a:t>ere </a:t>
            </a:r>
            <a:r>
              <a:rPr lang="en-US" b="1" i="0" dirty="0">
                <a:solidFill>
                  <a:srgbClr val="FF0000"/>
                </a:solidFill>
                <a:effectLst/>
                <a:latin typeface="sf pro text"/>
              </a:rPr>
              <a:t>int</a:t>
            </a:r>
            <a:r>
              <a:rPr lang="en-US" b="0" i="0" dirty="0">
                <a:solidFill>
                  <a:schemeClr val="bg1"/>
                </a:solidFill>
                <a:effectLst/>
                <a:latin typeface="sf pro text"/>
              </a:rPr>
              <a:t> represent integer which is a number between minus 2 billion and plus 2 billion, later in the session I will show you all the primitive types that you need to know.</a:t>
            </a:r>
          </a:p>
          <a:p>
            <a:pPr marL="285750" indent="-285750" algn="l">
              <a:buFont typeface="Arial" panose="020B0604020202020204" pitchFamily="34" charset="0"/>
              <a:buChar char="•"/>
            </a:pPr>
            <a:r>
              <a:rPr lang="en-US" b="0" i="0" dirty="0">
                <a:solidFill>
                  <a:schemeClr val="bg1"/>
                </a:solidFill>
                <a:effectLst/>
                <a:latin typeface="sf pro text"/>
              </a:rPr>
              <a:t>Also note that C-Sharp is a case sensitive language which means in this case these two identifiers are different.</a:t>
            </a:r>
          </a:p>
          <a:p>
            <a:pPr marL="285750" indent="-285750" algn="l">
              <a:buFont typeface="Arial" panose="020B0604020202020204" pitchFamily="34" charset="0"/>
              <a:buChar char="•"/>
            </a:pPr>
            <a:r>
              <a:rPr lang="en-US" b="0" i="0" dirty="0">
                <a:solidFill>
                  <a:schemeClr val="bg1"/>
                </a:solidFill>
                <a:effectLst/>
                <a:latin typeface="sf pro text"/>
              </a:rPr>
              <a:t>One has lower case and one has uppercase and when declaring a variable we can optionally assign it to value like what you see here.</a:t>
            </a:r>
          </a:p>
          <a:p>
            <a:pPr marL="285750" indent="-285750" algn="l">
              <a:buFont typeface="Arial" panose="020B0604020202020204" pitchFamily="34" charset="0"/>
              <a:buChar char="•"/>
            </a:pPr>
            <a:r>
              <a:rPr lang="en-US" b="0" i="0" dirty="0">
                <a:solidFill>
                  <a:schemeClr val="bg1"/>
                </a:solidFill>
                <a:effectLst/>
                <a:latin typeface="sf pro text"/>
              </a:rPr>
              <a:t>You don't have to but there is one thing you need to know about variables and that is you cannot use a variable unless you initialize it.</a:t>
            </a:r>
          </a:p>
          <a:p>
            <a:pPr marL="285750" indent="-285750" algn="l">
              <a:buFont typeface="Arial" panose="020B0604020202020204" pitchFamily="34" charset="0"/>
              <a:buChar char="•"/>
            </a:pPr>
            <a:r>
              <a:rPr lang="en-US" b="0" i="0" dirty="0">
                <a:solidFill>
                  <a:schemeClr val="bg1"/>
                </a:solidFill>
                <a:effectLst/>
                <a:latin typeface="sf pro text"/>
              </a:rPr>
              <a:t>So let's say if I declared this number here and I decide to displayed on the console my application, it will not become part. I have to assign it a value before I can use it, before I can read it. I will show you that later when we jump to coding.</a:t>
            </a:r>
          </a:p>
        </p:txBody>
      </p:sp>
      <p:sp>
        <p:nvSpPr>
          <p:cNvPr id="10" name="Rectangle 9">
            <a:extLst>
              <a:ext uri="{FF2B5EF4-FFF2-40B4-BE49-F238E27FC236}">
                <a16:creationId xmlns:a16="http://schemas.microsoft.com/office/drawing/2014/main" id="{96BA1E36-F1BA-4669-B0E6-FDF87382C854}"/>
              </a:ext>
            </a:extLst>
          </p:cNvPr>
          <p:cNvSpPr/>
          <p:nvPr/>
        </p:nvSpPr>
        <p:spPr>
          <a:xfrm>
            <a:off x="701964" y="2983345"/>
            <a:ext cx="628072" cy="57265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5247CAD8-C76D-4B78-83A9-6C75346B46E8}"/>
              </a:ext>
            </a:extLst>
          </p:cNvPr>
          <p:cNvSpPr/>
          <p:nvPr/>
        </p:nvSpPr>
        <p:spPr>
          <a:xfrm>
            <a:off x="1330035" y="2987962"/>
            <a:ext cx="1126837" cy="57265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8DA4555-24BC-4717-8E62-93F851589DEB}"/>
              </a:ext>
            </a:extLst>
          </p:cNvPr>
          <p:cNvSpPr/>
          <p:nvPr/>
        </p:nvSpPr>
        <p:spPr>
          <a:xfrm>
            <a:off x="2456873" y="2983343"/>
            <a:ext cx="230910" cy="57265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212835A7-73DA-40F1-8A3E-F8A4BA51970D}"/>
              </a:ext>
            </a:extLst>
          </p:cNvPr>
          <p:cNvSpPr txBox="1"/>
          <p:nvPr/>
        </p:nvSpPr>
        <p:spPr>
          <a:xfrm>
            <a:off x="701963" y="2609396"/>
            <a:ext cx="627863" cy="369332"/>
          </a:xfrm>
          <a:prstGeom prst="rect">
            <a:avLst/>
          </a:prstGeom>
          <a:noFill/>
          <a:ln>
            <a:solidFill>
              <a:srgbClr val="FF0000"/>
            </a:solidFill>
          </a:ln>
        </p:spPr>
        <p:txBody>
          <a:bodyPr wrap="square" rtlCol="0">
            <a:spAutoFit/>
          </a:bodyPr>
          <a:lstStyle/>
          <a:p>
            <a:r>
              <a:rPr lang="en-US" dirty="0">
                <a:solidFill>
                  <a:schemeClr val="bg1"/>
                </a:solidFill>
              </a:rPr>
              <a:t>Type</a:t>
            </a:r>
          </a:p>
        </p:txBody>
      </p:sp>
      <p:sp>
        <p:nvSpPr>
          <p:cNvPr id="14" name="TextBox 13">
            <a:extLst>
              <a:ext uri="{FF2B5EF4-FFF2-40B4-BE49-F238E27FC236}">
                <a16:creationId xmlns:a16="http://schemas.microsoft.com/office/drawing/2014/main" id="{C40BC579-7449-41BF-8058-EE14020FAA98}"/>
              </a:ext>
            </a:extLst>
          </p:cNvPr>
          <p:cNvSpPr txBox="1"/>
          <p:nvPr/>
        </p:nvSpPr>
        <p:spPr>
          <a:xfrm>
            <a:off x="1329827" y="2618630"/>
            <a:ext cx="1126835" cy="369332"/>
          </a:xfrm>
          <a:prstGeom prst="rect">
            <a:avLst/>
          </a:prstGeom>
          <a:noFill/>
          <a:ln>
            <a:solidFill>
              <a:srgbClr val="FF0000"/>
            </a:solidFill>
          </a:ln>
        </p:spPr>
        <p:txBody>
          <a:bodyPr wrap="square" rtlCol="0">
            <a:spAutoFit/>
          </a:bodyPr>
          <a:lstStyle/>
          <a:p>
            <a:r>
              <a:rPr lang="en-US" dirty="0">
                <a:solidFill>
                  <a:schemeClr val="bg1"/>
                </a:solidFill>
              </a:rPr>
              <a:t>Identifier</a:t>
            </a:r>
          </a:p>
        </p:txBody>
      </p:sp>
      <p:sp>
        <p:nvSpPr>
          <p:cNvPr id="15" name="TextBox 14">
            <a:extLst>
              <a:ext uri="{FF2B5EF4-FFF2-40B4-BE49-F238E27FC236}">
                <a16:creationId xmlns:a16="http://schemas.microsoft.com/office/drawing/2014/main" id="{AEF720D1-97C6-47D0-9DE1-E07D0735FBD1}"/>
              </a:ext>
            </a:extLst>
          </p:cNvPr>
          <p:cNvSpPr txBox="1"/>
          <p:nvPr/>
        </p:nvSpPr>
        <p:spPr>
          <a:xfrm>
            <a:off x="2462433" y="2614133"/>
            <a:ext cx="1141338" cy="369332"/>
          </a:xfrm>
          <a:prstGeom prst="rect">
            <a:avLst/>
          </a:prstGeom>
          <a:noFill/>
          <a:ln>
            <a:solidFill>
              <a:srgbClr val="FF0000"/>
            </a:solidFill>
          </a:ln>
        </p:spPr>
        <p:txBody>
          <a:bodyPr wrap="none" rtlCol="0">
            <a:spAutoFit/>
          </a:bodyPr>
          <a:lstStyle/>
          <a:p>
            <a:r>
              <a:rPr lang="en-US" dirty="0">
                <a:solidFill>
                  <a:schemeClr val="bg1"/>
                </a:solidFill>
              </a:rPr>
              <a:t>semicolon</a:t>
            </a:r>
          </a:p>
        </p:txBody>
      </p:sp>
      <p:sp>
        <p:nvSpPr>
          <p:cNvPr id="17" name="TextBox 16">
            <a:extLst>
              <a:ext uri="{FF2B5EF4-FFF2-40B4-BE49-F238E27FC236}">
                <a16:creationId xmlns:a16="http://schemas.microsoft.com/office/drawing/2014/main" id="{B8C7D79D-1605-40D7-936F-444C9C4CE639}"/>
              </a:ext>
            </a:extLst>
          </p:cNvPr>
          <p:cNvSpPr txBox="1"/>
          <p:nvPr/>
        </p:nvSpPr>
        <p:spPr>
          <a:xfrm>
            <a:off x="87746" y="5167988"/>
            <a:ext cx="5768108" cy="1200329"/>
          </a:xfrm>
          <a:prstGeom prst="rect">
            <a:avLst/>
          </a:prstGeom>
          <a:noFill/>
        </p:spPr>
        <p:txBody>
          <a:bodyPr wrap="square">
            <a:spAutoFit/>
          </a:bodyPr>
          <a:lstStyle/>
          <a:p>
            <a:pPr marL="285750" indent="-285750" algn="l">
              <a:buFont typeface="Arial" panose="020B0604020202020204" pitchFamily="34" charset="0"/>
              <a:buChar char="•"/>
            </a:pPr>
            <a:r>
              <a:rPr lang="en-US" b="0" i="0" dirty="0">
                <a:solidFill>
                  <a:schemeClr val="bg1"/>
                </a:solidFill>
                <a:effectLst/>
                <a:latin typeface="sf pro text"/>
              </a:rPr>
              <a:t>To declare </a:t>
            </a:r>
            <a:r>
              <a:rPr lang="en-US" b="1" i="0" dirty="0">
                <a:solidFill>
                  <a:srgbClr val="FF0000"/>
                </a:solidFill>
                <a:effectLst/>
                <a:latin typeface="sf pro text"/>
              </a:rPr>
              <a:t>Constant</a:t>
            </a:r>
            <a:r>
              <a:rPr lang="en-US" b="0" i="0" dirty="0">
                <a:solidFill>
                  <a:schemeClr val="bg1"/>
                </a:solidFill>
                <a:effectLst/>
                <a:latin typeface="sf pro text"/>
              </a:rPr>
              <a:t> we start with the key word </a:t>
            </a:r>
            <a:r>
              <a:rPr lang="en-US" b="1" i="0" dirty="0">
                <a:solidFill>
                  <a:srgbClr val="FF0000"/>
                </a:solidFill>
                <a:effectLst/>
                <a:latin typeface="sf pro text"/>
              </a:rPr>
              <a:t>const</a:t>
            </a:r>
            <a:r>
              <a:rPr lang="en-US" b="0" i="0" dirty="0">
                <a:solidFill>
                  <a:schemeClr val="bg1"/>
                </a:solidFill>
                <a:effectLst/>
                <a:latin typeface="sf pro text"/>
              </a:rPr>
              <a:t>.</a:t>
            </a:r>
          </a:p>
          <a:p>
            <a:pPr marL="285750" indent="-285750" algn="l">
              <a:buFont typeface="Arial" panose="020B0604020202020204" pitchFamily="34" charset="0"/>
              <a:buChar char="•"/>
            </a:pPr>
            <a:r>
              <a:rPr lang="en-US" b="0" i="0" dirty="0">
                <a:solidFill>
                  <a:schemeClr val="bg1"/>
                </a:solidFill>
                <a:effectLst/>
                <a:latin typeface="sf pro text"/>
              </a:rPr>
              <a:t>Next we have the data type and an identifier.</a:t>
            </a:r>
          </a:p>
          <a:p>
            <a:pPr marL="285750" indent="-285750" algn="l">
              <a:buFont typeface="Arial" panose="020B0604020202020204" pitchFamily="34" charset="0"/>
              <a:buChar char="•"/>
            </a:pPr>
            <a:r>
              <a:rPr lang="en-US" b="0" i="0" dirty="0">
                <a:solidFill>
                  <a:schemeClr val="bg1"/>
                </a:solidFill>
                <a:effectLst/>
                <a:latin typeface="sf pro text"/>
              </a:rPr>
              <a:t>And here we have to initialize it with some value.</a:t>
            </a:r>
          </a:p>
          <a:p>
            <a:pPr marL="285750" indent="-285750" algn="l">
              <a:buFont typeface="Arial" panose="020B0604020202020204" pitchFamily="34" charset="0"/>
              <a:buChar char="•"/>
            </a:pPr>
            <a:r>
              <a:rPr lang="en-US" b="0" i="0" dirty="0">
                <a:solidFill>
                  <a:schemeClr val="bg1"/>
                </a:solidFill>
                <a:effectLst/>
                <a:latin typeface="sf pro text"/>
              </a:rPr>
              <a:t>We cannot define a constant without setting its value.</a:t>
            </a:r>
          </a:p>
        </p:txBody>
      </p:sp>
    </p:spTree>
    <p:extLst>
      <p:ext uri="{BB962C8B-B14F-4D97-AF65-F5344CB8AC3E}">
        <p14:creationId xmlns:p14="http://schemas.microsoft.com/office/powerpoint/2010/main" val="218647203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42780F-9698-4C7C-8F30-156DB682D6E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3DF70D3-2ECB-4333-B833-613E29CD7B8A}"/>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C5AABDFC-5419-4DD6-B42D-CC858A7CFE83}"/>
              </a:ext>
            </a:extLst>
          </p:cNvPr>
          <p:cNvPicPr>
            <a:picLocks noChangeAspect="1"/>
          </p:cNvPicPr>
          <p:nvPr/>
        </p:nvPicPr>
        <p:blipFill>
          <a:blip r:embed="rId2"/>
          <a:stretch>
            <a:fillRect/>
          </a:stretch>
        </p:blipFill>
        <p:spPr>
          <a:xfrm>
            <a:off x="0" y="0"/>
            <a:ext cx="12192000" cy="6857999"/>
          </a:xfrm>
          <a:prstGeom prst="rect">
            <a:avLst/>
          </a:prstGeom>
        </p:spPr>
      </p:pic>
      <p:sp>
        <p:nvSpPr>
          <p:cNvPr id="7" name="TextBox 6">
            <a:extLst>
              <a:ext uri="{FF2B5EF4-FFF2-40B4-BE49-F238E27FC236}">
                <a16:creationId xmlns:a16="http://schemas.microsoft.com/office/drawing/2014/main" id="{3FFD6E0E-C600-44BB-BA84-6E2584C386D2}"/>
              </a:ext>
            </a:extLst>
          </p:cNvPr>
          <p:cNvSpPr txBox="1"/>
          <p:nvPr/>
        </p:nvSpPr>
        <p:spPr>
          <a:xfrm>
            <a:off x="3689927" y="3401129"/>
            <a:ext cx="6160654" cy="1200329"/>
          </a:xfrm>
          <a:prstGeom prst="rect">
            <a:avLst/>
          </a:prstGeom>
          <a:noFill/>
        </p:spPr>
        <p:txBody>
          <a:bodyPr wrap="square">
            <a:spAutoFit/>
          </a:bodyPr>
          <a:lstStyle/>
          <a:p>
            <a:pPr marL="285750" indent="-285750" algn="l">
              <a:buFont typeface="Arial" panose="020B0604020202020204" pitchFamily="34" charset="0"/>
              <a:buChar char="•"/>
            </a:pPr>
            <a:r>
              <a:rPr lang="en-US" b="0" i="0" dirty="0">
                <a:solidFill>
                  <a:schemeClr val="bg1"/>
                </a:solidFill>
                <a:effectLst/>
                <a:latin typeface="sf pro text"/>
              </a:rPr>
              <a:t>There are a few things you need to know about identifiers.</a:t>
            </a:r>
          </a:p>
          <a:p>
            <a:pPr marL="285750" indent="-285750" algn="l">
              <a:buFont typeface="Arial" panose="020B0604020202020204" pitchFamily="34" charset="0"/>
              <a:buChar char="•"/>
            </a:pPr>
            <a:r>
              <a:rPr lang="en-US" b="0" i="0" dirty="0">
                <a:solidFill>
                  <a:schemeClr val="bg1"/>
                </a:solidFill>
                <a:effectLst/>
                <a:latin typeface="sf pro text"/>
              </a:rPr>
              <a:t>First one is that an identifier cannot start with a number.</a:t>
            </a:r>
          </a:p>
          <a:p>
            <a:pPr marL="285750" indent="-285750" algn="l">
              <a:buFont typeface="Arial" panose="020B0604020202020204" pitchFamily="34" charset="0"/>
              <a:buChar char="•"/>
            </a:pPr>
            <a:r>
              <a:rPr lang="en-US" b="0" i="0" dirty="0">
                <a:solidFill>
                  <a:schemeClr val="bg1"/>
                </a:solidFill>
                <a:effectLst/>
                <a:latin typeface="sf pro text"/>
              </a:rPr>
              <a:t>So you cannot have an identifier like the one you see here.</a:t>
            </a:r>
          </a:p>
          <a:p>
            <a:pPr marL="285750" indent="-285750" algn="l">
              <a:buFont typeface="Arial" panose="020B0604020202020204" pitchFamily="34" charset="0"/>
              <a:buChar char="•"/>
            </a:pPr>
            <a:r>
              <a:rPr lang="en-US" b="0" i="0" dirty="0">
                <a:solidFill>
                  <a:schemeClr val="bg1"/>
                </a:solidFill>
                <a:effectLst/>
                <a:latin typeface="sf pro text"/>
              </a:rPr>
              <a:t>Instead you need to replace </a:t>
            </a:r>
            <a:r>
              <a:rPr lang="en-US" dirty="0">
                <a:solidFill>
                  <a:schemeClr val="bg1"/>
                </a:solidFill>
                <a:latin typeface="sf pro text"/>
              </a:rPr>
              <a:t>1</a:t>
            </a:r>
            <a:r>
              <a:rPr lang="en-US" b="0" i="0" dirty="0">
                <a:solidFill>
                  <a:schemeClr val="bg1"/>
                </a:solidFill>
                <a:effectLst/>
                <a:latin typeface="sf pro text"/>
              </a:rPr>
              <a:t> with the word one.</a:t>
            </a:r>
          </a:p>
        </p:txBody>
      </p:sp>
    </p:spTree>
    <p:extLst>
      <p:ext uri="{BB962C8B-B14F-4D97-AF65-F5344CB8AC3E}">
        <p14:creationId xmlns:p14="http://schemas.microsoft.com/office/powerpoint/2010/main" val="150337001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76EA47-5D6F-4889-94B8-7E9D4BB8012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E139ED3-3D74-42FE-9064-FC536D556C35}"/>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AEE6B174-AFAA-4F23-8C74-505148555869}"/>
              </a:ext>
            </a:extLst>
          </p:cNvPr>
          <p:cNvPicPr>
            <a:picLocks noChangeAspect="1"/>
          </p:cNvPicPr>
          <p:nvPr/>
        </p:nvPicPr>
        <p:blipFill>
          <a:blip r:embed="rId2"/>
          <a:stretch>
            <a:fillRect/>
          </a:stretch>
        </p:blipFill>
        <p:spPr>
          <a:xfrm>
            <a:off x="0" y="0"/>
            <a:ext cx="12192000" cy="6858000"/>
          </a:xfrm>
          <a:prstGeom prst="rect">
            <a:avLst/>
          </a:prstGeom>
        </p:spPr>
      </p:pic>
      <p:sp>
        <p:nvSpPr>
          <p:cNvPr id="7" name="TextBox 6">
            <a:extLst>
              <a:ext uri="{FF2B5EF4-FFF2-40B4-BE49-F238E27FC236}">
                <a16:creationId xmlns:a16="http://schemas.microsoft.com/office/drawing/2014/main" id="{07E37614-C37E-4055-B99A-8D486F28996E}"/>
              </a:ext>
            </a:extLst>
          </p:cNvPr>
          <p:cNvSpPr txBox="1"/>
          <p:nvPr/>
        </p:nvSpPr>
        <p:spPr>
          <a:xfrm>
            <a:off x="4373418" y="3246781"/>
            <a:ext cx="6160654" cy="923330"/>
          </a:xfrm>
          <a:prstGeom prst="rect">
            <a:avLst/>
          </a:prstGeom>
          <a:noFill/>
        </p:spPr>
        <p:txBody>
          <a:bodyPr wrap="square">
            <a:spAutoFit/>
          </a:bodyPr>
          <a:lstStyle/>
          <a:p>
            <a:pPr marL="285750" indent="-285750" algn="l">
              <a:buFont typeface="Arial" panose="020B0604020202020204" pitchFamily="34" charset="0"/>
              <a:buChar char="•"/>
            </a:pPr>
            <a:r>
              <a:rPr lang="en-US" b="0" i="0" dirty="0">
                <a:solidFill>
                  <a:schemeClr val="bg1"/>
                </a:solidFill>
                <a:effectLst/>
                <a:latin typeface="sf pro text"/>
              </a:rPr>
              <a:t>Also an identifier cannot include whitespace so you cannot have an identifier like first space name.</a:t>
            </a:r>
          </a:p>
          <a:p>
            <a:pPr marL="285750" indent="-285750" algn="l">
              <a:buFont typeface="Arial" panose="020B0604020202020204" pitchFamily="34" charset="0"/>
              <a:buChar char="•"/>
            </a:pPr>
            <a:r>
              <a:rPr lang="en-US" b="0" i="0" dirty="0">
                <a:solidFill>
                  <a:schemeClr val="bg1"/>
                </a:solidFill>
                <a:effectLst/>
                <a:latin typeface="sf pro text"/>
              </a:rPr>
              <a:t>It has to be one word </a:t>
            </a:r>
          </a:p>
        </p:txBody>
      </p:sp>
    </p:spTree>
    <p:extLst>
      <p:ext uri="{BB962C8B-B14F-4D97-AF65-F5344CB8AC3E}">
        <p14:creationId xmlns:p14="http://schemas.microsoft.com/office/powerpoint/2010/main" val="19894760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2001A6-A67A-465E-82B8-72BB1B05A12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3F75F75-2134-42E7-86A9-A4C7598C8039}"/>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08005901-CE72-481E-AB7C-3A537DE9E413}"/>
              </a:ext>
            </a:extLst>
          </p:cNvPr>
          <p:cNvPicPr>
            <a:picLocks noChangeAspect="1"/>
          </p:cNvPicPr>
          <p:nvPr/>
        </p:nvPicPr>
        <p:blipFill>
          <a:blip r:embed="rId2"/>
          <a:stretch>
            <a:fillRect/>
          </a:stretch>
        </p:blipFill>
        <p:spPr>
          <a:xfrm>
            <a:off x="0" y="0"/>
            <a:ext cx="12192000" cy="6857999"/>
          </a:xfrm>
          <a:prstGeom prst="rect">
            <a:avLst/>
          </a:prstGeom>
        </p:spPr>
      </p:pic>
      <p:sp>
        <p:nvSpPr>
          <p:cNvPr id="7" name="TextBox 6">
            <a:extLst>
              <a:ext uri="{FF2B5EF4-FFF2-40B4-BE49-F238E27FC236}">
                <a16:creationId xmlns:a16="http://schemas.microsoft.com/office/drawing/2014/main" id="{9D63975E-936B-4658-A640-40C96AC284D2}"/>
              </a:ext>
            </a:extLst>
          </p:cNvPr>
          <p:cNvSpPr txBox="1"/>
          <p:nvPr/>
        </p:nvSpPr>
        <p:spPr>
          <a:xfrm>
            <a:off x="3172691" y="3588571"/>
            <a:ext cx="6160654" cy="1477328"/>
          </a:xfrm>
          <a:prstGeom prst="rect">
            <a:avLst/>
          </a:prstGeom>
          <a:noFill/>
        </p:spPr>
        <p:txBody>
          <a:bodyPr wrap="square">
            <a:spAutoFit/>
          </a:bodyPr>
          <a:lstStyle/>
          <a:p>
            <a:pPr marL="285750" indent="-285750" algn="l">
              <a:buFont typeface="Arial" panose="020B0604020202020204" pitchFamily="34" charset="0"/>
              <a:buChar char="•"/>
            </a:pPr>
            <a:r>
              <a:rPr lang="en-US" b="0" i="0" dirty="0">
                <a:solidFill>
                  <a:schemeClr val="bg1"/>
                </a:solidFill>
                <a:effectLst/>
                <a:latin typeface="sf pro text"/>
              </a:rPr>
              <a:t>And identifier cannot be a reserve keyword like </a:t>
            </a:r>
            <a:r>
              <a:rPr lang="en-US" b="1" i="0" dirty="0">
                <a:solidFill>
                  <a:srgbClr val="FF0000"/>
                </a:solidFill>
                <a:effectLst/>
                <a:latin typeface="sf pro text"/>
              </a:rPr>
              <a:t>int</a:t>
            </a:r>
            <a:r>
              <a:rPr lang="en-US" b="0" i="0" dirty="0">
                <a:solidFill>
                  <a:schemeClr val="bg1"/>
                </a:solidFill>
                <a:effectLst/>
                <a:latin typeface="sf pro text"/>
              </a:rPr>
              <a:t> that you saw earlier.</a:t>
            </a:r>
          </a:p>
          <a:p>
            <a:pPr marL="285750" indent="-285750" algn="l">
              <a:buFont typeface="Arial" panose="020B0604020202020204" pitchFamily="34" charset="0"/>
              <a:buChar char="•"/>
            </a:pPr>
            <a:r>
              <a:rPr lang="en-US" b="0" i="0" dirty="0">
                <a:solidFill>
                  <a:schemeClr val="bg1"/>
                </a:solidFill>
                <a:effectLst/>
                <a:latin typeface="sf pro text"/>
              </a:rPr>
              <a:t>If you're desperate to use a word that coincidentally clashes with one of the C-sharp keywords you can preface that with the at (</a:t>
            </a:r>
            <a:r>
              <a:rPr lang="en-US" b="1" dirty="0">
                <a:solidFill>
                  <a:srgbClr val="FF0000"/>
                </a:solidFill>
                <a:latin typeface="sf pro text"/>
              </a:rPr>
              <a:t>@</a:t>
            </a:r>
            <a:r>
              <a:rPr lang="en-US" dirty="0">
                <a:solidFill>
                  <a:schemeClr val="bg1"/>
                </a:solidFill>
                <a:latin typeface="sf pro text"/>
              </a:rPr>
              <a:t>) </a:t>
            </a:r>
            <a:r>
              <a:rPr lang="en-US" b="0" i="0" dirty="0">
                <a:solidFill>
                  <a:schemeClr val="bg1"/>
                </a:solidFill>
                <a:effectLst/>
                <a:latin typeface="sf pro text"/>
              </a:rPr>
              <a:t>sign.</a:t>
            </a:r>
          </a:p>
        </p:txBody>
      </p:sp>
    </p:spTree>
    <p:extLst>
      <p:ext uri="{BB962C8B-B14F-4D97-AF65-F5344CB8AC3E}">
        <p14:creationId xmlns:p14="http://schemas.microsoft.com/office/powerpoint/2010/main" val="64715604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09AC2B-82BD-4DFC-AB24-6742AFBCC48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D0E3ECD-721A-45DF-B2B9-59FF46A249A3}"/>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C9822AC8-A588-4C78-9B67-0514AEF93812}"/>
              </a:ext>
            </a:extLst>
          </p:cNvPr>
          <p:cNvPicPr>
            <a:picLocks noChangeAspect="1"/>
          </p:cNvPicPr>
          <p:nvPr/>
        </p:nvPicPr>
        <p:blipFill>
          <a:blip r:embed="rId2"/>
          <a:stretch>
            <a:fillRect/>
          </a:stretch>
        </p:blipFill>
        <p:spPr>
          <a:xfrm>
            <a:off x="0" y="0"/>
            <a:ext cx="12192000" cy="6858000"/>
          </a:xfrm>
          <a:prstGeom prst="rect">
            <a:avLst/>
          </a:prstGeom>
        </p:spPr>
      </p:pic>
      <p:sp>
        <p:nvSpPr>
          <p:cNvPr id="7" name="TextBox 6">
            <a:extLst>
              <a:ext uri="{FF2B5EF4-FFF2-40B4-BE49-F238E27FC236}">
                <a16:creationId xmlns:a16="http://schemas.microsoft.com/office/drawing/2014/main" id="{CFD660F0-D2F0-44C1-ADA4-785093B7FA19}"/>
              </a:ext>
            </a:extLst>
          </p:cNvPr>
          <p:cNvSpPr txBox="1"/>
          <p:nvPr/>
        </p:nvSpPr>
        <p:spPr>
          <a:xfrm>
            <a:off x="4308764" y="3505445"/>
            <a:ext cx="6160654" cy="1754326"/>
          </a:xfrm>
          <a:prstGeom prst="rect">
            <a:avLst/>
          </a:prstGeom>
          <a:noFill/>
        </p:spPr>
        <p:txBody>
          <a:bodyPr wrap="square">
            <a:spAutoFit/>
          </a:bodyPr>
          <a:lstStyle/>
          <a:p>
            <a:pPr marL="285750" indent="-285750" algn="l">
              <a:buFont typeface="Arial" panose="020B0604020202020204" pitchFamily="34" charset="0"/>
              <a:buChar char="•"/>
            </a:pPr>
            <a:r>
              <a:rPr lang="en-US" b="0" i="0" dirty="0">
                <a:solidFill>
                  <a:schemeClr val="bg1"/>
                </a:solidFill>
                <a:effectLst/>
                <a:latin typeface="sf pro text"/>
              </a:rPr>
              <a:t>And finally as a recommendation always use meaningful names.</a:t>
            </a:r>
          </a:p>
          <a:p>
            <a:pPr marL="285750" indent="-285750" algn="l">
              <a:buFont typeface="Arial" panose="020B0604020202020204" pitchFamily="34" charset="0"/>
              <a:buChar char="•"/>
            </a:pPr>
            <a:r>
              <a:rPr lang="en-US" b="0" i="0" dirty="0">
                <a:solidFill>
                  <a:schemeClr val="bg1"/>
                </a:solidFill>
                <a:effectLst/>
                <a:latin typeface="sf pro text"/>
              </a:rPr>
              <a:t>For example avoid a name like </a:t>
            </a:r>
            <a:r>
              <a:rPr lang="en-US" b="1" dirty="0" err="1">
                <a:solidFill>
                  <a:srgbClr val="FF0000"/>
                </a:solidFill>
                <a:latin typeface="sf pro text"/>
              </a:rPr>
              <a:t>fn</a:t>
            </a:r>
            <a:r>
              <a:rPr lang="en-US" dirty="0">
                <a:solidFill>
                  <a:schemeClr val="bg1"/>
                </a:solidFill>
                <a:latin typeface="sf pro text"/>
              </a:rPr>
              <a:t> </a:t>
            </a:r>
            <a:r>
              <a:rPr lang="en-US" b="0" i="0" dirty="0">
                <a:solidFill>
                  <a:schemeClr val="bg1"/>
                </a:solidFill>
                <a:effectLst/>
                <a:latin typeface="sf pro text"/>
              </a:rPr>
              <a:t>instead use </a:t>
            </a:r>
            <a:r>
              <a:rPr lang="en-US" b="1" i="0" dirty="0" err="1">
                <a:solidFill>
                  <a:srgbClr val="FF0000"/>
                </a:solidFill>
                <a:effectLst/>
                <a:latin typeface="sf pro text"/>
              </a:rPr>
              <a:t>firstName</a:t>
            </a:r>
            <a:r>
              <a:rPr lang="en-US" b="0" i="0" dirty="0">
                <a:solidFill>
                  <a:schemeClr val="bg1"/>
                </a:solidFill>
                <a:effectLst/>
                <a:latin typeface="sf pro text"/>
              </a:rPr>
              <a:t>.</a:t>
            </a:r>
          </a:p>
          <a:p>
            <a:pPr marL="285750" indent="-285750" algn="l">
              <a:buFont typeface="Arial" panose="020B0604020202020204" pitchFamily="34" charset="0"/>
              <a:buChar char="•"/>
            </a:pPr>
            <a:r>
              <a:rPr lang="en-US" b="0" i="0" dirty="0">
                <a:solidFill>
                  <a:schemeClr val="bg1"/>
                </a:solidFill>
                <a:effectLst/>
                <a:latin typeface="sf pro text"/>
              </a:rPr>
              <a:t>This way your code will be more readable more maintainable and cleaner </a:t>
            </a:r>
          </a:p>
          <a:p>
            <a:pPr marL="285750" indent="-285750" algn="l">
              <a:buFont typeface="Arial" panose="020B0604020202020204" pitchFamily="34" charset="0"/>
              <a:buChar char="•"/>
            </a:pPr>
            <a:r>
              <a:rPr lang="en-US" dirty="0">
                <a:solidFill>
                  <a:schemeClr val="bg1"/>
                </a:solidFill>
                <a:latin typeface="sf pro text"/>
              </a:rPr>
              <a:t>A</a:t>
            </a:r>
            <a:r>
              <a:rPr lang="en-US" b="0" i="0" dirty="0">
                <a:solidFill>
                  <a:schemeClr val="bg1"/>
                </a:solidFill>
                <a:effectLst/>
                <a:latin typeface="sf pro text"/>
              </a:rPr>
              <a:t>nd everybody will understand that</a:t>
            </a:r>
          </a:p>
        </p:txBody>
      </p:sp>
    </p:spTree>
    <p:extLst>
      <p:ext uri="{BB962C8B-B14F-4D97-AF65-F5344CB8AC3E}">
        <p14:creationId xmlns:p14="http://schemas.microsoft.com/office/powerpoint/2010/main" val="242017419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48EFEE-74D3-473F-8335-2C9FECC98DF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879AA42-EBE2-4278-8DDD-5560A488674B}"/>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4B1B77E5-654F-412F-B7D4-64864B2902B0}"/>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2931669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862E7A-83D3-4A4B-B74A-68EA8E261C5A}"/>
              </a:ext>
            </a:extLst>
          </p:cNvPr>
          <p:cNvSpPr>
            <a:spLocks noGrp="1"/>
          </p:cNvSpPr>
          <p:nvPr>
            <p:ph type="title"/>
          </p:nvPr>
        </p:nvSpPr>
        <p:spPr/>
        <p:txBody>
          <a:bodyPr/>
          <a:lstStyle/>
          <a:p>
            <a:r>
              <a:rPr lang="en-US" dirty="0"/>
              <a:t>Continue..</a:t>
            </a:r>
          </a:p>
        </p:txBody>
      </p:sp>
      <p:sp>
        <p:nvSpPr>
          <p:cNvPr id="3" name="Content Placeholder 2">
            <a:extLst>
              <a:ext uri="{FF2B5EF4-FFF2-40B4-BE49-F238E27FC236}">
                <a16:creationId xmlns:a16="http://schemas.microsoft.com/office/drawing/2014/main" id="{CA367635-FE6B-48EC-96F7-2B8224FDE43F}"/>
              </a:ext>
            </a:extLst>
          </p:cNvPr>
          <p:cNvSpPr>
            <a:spLocks noGrp="1"/>
          </p:cNvSpPr>
          <p:nvPr>
            <p:ph idx="1"/>
          </p:nvPr>
        </p:nvSpPr>
        <p:spPr/>
        <p:txBody>
          <a:bodyPr>
            <a:normAutofit fontScale="77500" lnSpcReduction="20000"/>
          </a:bodyPr>
          <a:lstStyle/>
          <a:p>
            <a:pPr algn="l"/>
            <a:r>
              <a:rPr lang="en-US" dirty="0">
                <a:latin typeface="sf pro text"/>
              </a:rPr>
              <a:t>I</a:t>
            </a:r>
            <a:r>
              <a:rPr lang="en-US" b="0" i="0" dirty="0">
                <a:effectLst/>
                <a:latin typeface="sf pro text"/>
              </a:rPr>
              <a:t>n terms of naming convention. Here are three popular naming conventions that have been around in the C language family.</a:t>
            </a:r>
          </a:p>
          <a:p>
            <a:pPr algn="l"/>
            <a:r>
              <a:rPr lang="en-US" b="0" i="0" dirty="0">
                <a:effectLst/>
                <a:latin typeface="sf pro text"/>
              </a:rPr>
              <a:t>We've got </a:t>
            </a:r>
            <a:r>
              <a:rPr lang="en-US" b="1" i="0" dirty="0">
                <a:solidFill>
                  <a:srgbClr val="FF0000"/>
                </a:solidFill>
                <a:effectLst/>
                <a:latin typeface="sf pro text"/>
              </a:rPr>
              <a:t>camelCase</a:t>
            </a:r>
            <a:r>
              <a:rPr lang="en-US" b="0" i="0" dirty="0">
                <a:effectLst/>
                <a:latin typeface="sf pro text"/>
              </a:rPr>
              <a:t>, </a:t>
            </a:r>
            <a:r>
              <a:rPr lang="en-US" b="1" i="0" dirty="0" err="1">
                <a:solidFill>
                  <a:srgbClr val="FF0000"/>
                </a:solidFill>
                <a:effectLst/>
                <a:latin typeface="sf pro text"/>
              </a:rPr>
              <a:t>PascalCase</a:t>
            </a:r>
            <a:r>
              <a:rPr lang="en-US" b="0" i="0" dirty="0">
                <a:effectLst/>
                <a:latin typeface="sf pro text"/>
              </a:rPr>
              <a:t> and </a:t>
            </a:r>
            <a:r>
              <a:rPr lang="en-US" b="1" i="0" dirty="0">
                <a:solidFill>
                  <a:srgbClr val="FF0000"/>
                </a:solidFill>
                <a:effectLst/>
                <a:latin typeface="sf pro text"/>
              </a:rPr>
              <a:t>Hungarian notation </a:t>
            </a:r>
          </a:p>
          <a:p>
            <a:pPr algn="l"/>
            <a:r>
              <a:rPr lang="en-US" dirty="0">
                <a:latin typeface="sf pro text"/>
              </a:rPr>
              <a:t>W</a:t>
            </a:r>
            <a:r>
              <a:rPr lang="en-US" i="0" dirty="0">
                <a:effectLst/>
                <a:latin typeface="sf pro text"/>
              </a:rPr>
              <a:t>ith</a:t>
            </a:r>
            <a:r>
              <a:rPr lang="en-US" b="0" i="0" dirty="0">
                <a:effectLst/>
                <a:latin typeface="sf pro text"/>
              </a:rPr>
              <a:t> </a:t>
            </a:r>
            <a:r>
              <a:rPr lang="en-US" b="1" i="0" dirty="0">
                <a:solidFill>
                  <a:srgbClr val="FF0000"/>
                </a:solidFill>
                <a:effectLst/>
                <a:latin typeface="sf pro text"/>
              </a:rPr>
              <a:t>camelCase</a:t>
            </a:r>
            <a:r>
              <a:rPr lang="en-US" b="0" i="0" dirty="0">
                <a:effectLst/>
                <a:latin typeface="sf pro text"/>
              </a:rPr>
              <a:t> as you see I have bolded here the first letter of the first word is lower case and the first letter of every word after it has to be upper case </a:t>
            </a:r>
          </a:p>
          <a:p>
            <a:pPr algn="l"/>
            <a:r>
              <a:rPr lang="en-US" b="0" i="0" dirty="0">
                <a:effectLst/>
                <a:latin typeface="sf pro text"/>
              </a:rPr>
              <a:t>With </a:t>
            </a:r>
            <a:r>
              <a:rPr lang="en-US" b="1" i="0" dirty="0" err="1">
                <a:solidFill>
                  <a:srgbClr val="FF0000"/>
                </a:solidFill>
                <a:effectLst/>
                <a:latin typeface="sf pro text"/>
              </a:rPr>
              <a:t>PascalCase</a:t>
            </a:r>
            <a:r>
              <a:rPr lang="en-US" b="0" i="0" dirty="0">
                <a:effectLst/>
                <a:latin typeface="sf pro text"/>
              </a:rPr>
              <a:t> the first letter of every word has to be all uppercase</a:t>
            </a:r>
          </a:p>
          <a:p>
            <a:pPr algn="l"/>
            <a:r>
              <a:rPr lang="en-US" dirty="0">
                <a:latin typeface="sf pro text"/>
              </a:rPr>
              <a:t>W</a:t>
            </a:r>
            <a:r>
              <a:rPr lang="en-US" b="0" i="0" dirty="0">
                <a:effectLst/>
                <a:latin typeface="sf pro text"/>
              </a:rPr>
              <a:t>ith </a:t>
            </a:r>
            <a:r>
              <a:rPr lang="en-US" b="1" i="0" dirty="0">
                <a:solidFill>
                  <a:srgbClr val="FF0000"/>
                </a:solidFill>
                <a:effectLst/>
                <a:latin typeface="sf pro text"/>
              </a:rPr>
              <a:t>Hungarian Notation </a:t>
            </a:r>
            <a:r>
              <a:rPr lang="en-US" b="0" i="0" dirty="0">
                <a:effectLst/>
                <a:latin typeface="sf pro text"/>
              </a:rPr>
              <a:t>prefixed the name of a variable with the data type it uses.</a:t>
            </a:r>
          </a:p>
          <a:p>
            <a:pPr algn="l"/>
            <a:r>
              <a:rPr lang="en-US" b="0" i="0" dirty="0">
                <a:effectLst/>
                <a:latin typeface="sf pro text"/>
              </a:rPr>
              <a:t>So here </a:t>
            </a:r>
            <a:r>
              <a:rPr lang="en-US" b="1" i="0" dirty="0">
                <a:solidFill>
                  <a:srgbClr val="FF0000"/>
                </a:solidFill>
                <a:effectLst/>
                <a:latin typeface="sf pro text"/>
              </a:rPr>
              <a:t>str</a:t>
            </a:r>
            <a:r>
              <a:rPr lang="en-US" b="0" i="0" dirty="0">
                <a:effectLst/>
                <a:latin typeface="sf pro text"/>
              </a:rPr>
              <a:t> represents a string. </a:t>
            </a:r>
            <a:r>
              <a:rPr lang="en-US" b="1" i="0" dirty="0">
                <a:solidFill>
                  <a:srgbClr val="FF0000"/>
                </a:solidFill>
                <a:effectLst/>
                <a:latin typeface="sf pro text"/>
              </a:rPr>
              <a:t>Hungarian Notation </a:t>
            </a:r>
            <a:r>
              <a:rPr lang="en-US" b="0" i="0" dirty="0">
                <a:effectLst/>
                <a:latin typeface="sf pro text"/>
              </a:rPr>
              <a:t>is not used in C Sharp and I have noticed programmers coming from C or C++ might ground use that in their code.</a:t>
            </a:r>
          </a:p>
          <a:p>
            <a:pPr algn="l"/>
            <a:r>
              <a:rPr lang="en-US" b="0" i="0" dirty="0">
                <a:effectLst/>
                <a:latin typeface="sf pro text"/>
              </a:rPr>
              <a:t>If you're one of them I highly recommend you not to use </a:t>
            </a:r>
            <a:r>
              <a:rPr lang="en-US" b="1" i="0" dirty="0">
                <a:solidFill>
                  <a:srgbClr val="FF0000"/>
                </a:solidFill>
                <a:effectLst/>
                <a:latin typeface="sf pro text"/>
              </a:rPr>
              <a:t>Hungarian notation </a:t>
            </a:r>
            <a:r>
              <a:rPr lang="en-US" b="0" i="0" dirty="0">
                <a:effectLst/>
                <a:latin typeface="sf pro text"/>
              </a:rPr>
              <a:t>because C-Sharp developers are not used to that and they don't like to see </a:t>
            </a:r>
            <a:r>
              <a:rPr lang="en-US" b="1" i="0" dirty="0">
                <a:solidFill>
                  <a:srgbClr val="FF0000"/>
                </a:solidFill>
                <a:effectLst/>
                <a:latin typeface="sf pro text"/>
              </a:rPr>
              <a:t>Hungarian notation </a:t>
            </a:r>
            <a:r>
              <a:rPr lang="en-US" b="0" i="0" dirty="0">
                <a:effectLst/>
                <a:latin typeface="sf pro text"/>
              </a:rPr>
              <a:t>in the code. It makes your code look a little bit ugly.</a:t>
            </a:r>
          </a:p>
          <a:p>
            <a:pPr marL="0" indent="0">
              <a:buNone/>
            </a:pPr>
            <a:endParaRPr lang="en-US" dirty="0"/>
          </a:p>
        </p:txBody>
      </p:sp>
    </p:spTree>
    <p:extLst>
      <p:ext uri="{BB962C8B-B14F-4D97-AF65-F5344CB8AC3E}">
        <p14:creationId xmlns:p14="http://schemas.microsoft.com/office/powerpoint/2010/main" val="166469096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938FDD-20FC-4A75-B850-67F5D4322F0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34798AB-AB88-42B9-885D-2F9E95438C10}"/>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954579A9-F16E-4318-BA6F-59BD9F15A115}"/>
              </a:ext>
            </a:extLst>
          </p:cNvPr>
          <p:cNvPicPr>
            <a:picLocks noChangeAspect="1"/>
          </p:cNvPicPr>
          <p:nvPr/>
        </p:nvPicPr>
        <p:blipFill>
          <a:blip r:embed="rId2"/>
          <a:stretch>
            <a:fillRect/>
          </a:stretch>
        </p:blipFill>
        <p:spPr>
          <a:xfrm>
            <a:off x="0" y="0"/>
            <a:ext cx="12192000" cy="6857999"/>
          </a:xfrm>
          <a:prstGeom prst="rect">
            <a:avLst/>
          </a:prstGeom>
        </p:spPr>
      </p:pic>
      <p:sp>
        <p:nvSpPr>
          <p:cNvPr id="7" name="TextBox 6">
            <a:extLst>
              <a:ext uri="{FF2B5EF4-FFF2-40B4-BE49-F238E27FC236}">
                <a16:creationId xmlns:a16="http://schemas.microsoft.com/office/drawing/2014/main" id="{0C020938-0F15-472F-89B2-315C521CD369}"/>
              </a:ext>
            </a:extLst>
          </p:cNvPr>
          <p:cNvSpPr txBox="1"/>
          <p:nvPr/>
        </p:nvSpPr>
        <p:spPr>
          <a:xfrm>
            <a:off x="0" y="4272676"/>
            <a:ext cx="12192000" cy="1477328"/>
          </a:xfrm>
          <a:prstGeom prst="rect">
            <a:avLst/>
          </a:prstGeom>
          <a:noFill/>
        </p:spPr>
        <p:txBody>
          <a:bodyPr wrap="square">
            <a:spAutoFit/>
          </a:bodyPr>
          <a:lstStyle/>
          <a:p>
            <a:pPr marL="285750" indent="-285750" algn="l">
              <a:buFont typeface="Arial" panose="020B0604020202020204" pitchFamily="34" charset="0"/>
              <a:buChar char="•"/>
            </a:pPr>
            <a:r>
              <a:rPr lang="en-US" b="0" i="0" dirty="0">
                <a:solidFill>
                  <a:schemeClr val="bg1"/>
                </a:solidFill>
                <a:effectLst/>
                <a:latin typeface="sf pro text"/>
              </a:rPr>
              <a:t>So in C-sharp to name your </a:t>
            </a:r>
            <a:r>
              <a:rPr lang="en-US" b="1" i="0" dirty="0">
                <a:solidFill>
                  <a:srgbClr val="FF0000"/>
                </a:solidFill>
                <a:effectLst/>
                <a:latin typeface="sf pro text"/>
              </a:rPr>
              <a:t>local variables</a:t>
            </a:r>
            <a:r>
              <a:rPr lang="en-US" b="0" i="0" dirty="0">
                <a:solidFill>
                  <a:schemeClr val="bg1"/>
                </a:solidFill>
                <a:effectLst/>
                <a:latin typeface="sf pro text"/>
              </a:rPr>
              <a:t>, use </a:t>
            </a:r>
            <a:r>
              <a:rPr lang="en-US" b="1" i="0" dirty="0">
                <a:solidFill>
                  <a:srgbClr val="FF0000"/>
                </a:solidFill>
                <a:effectLst/>
                <a:latin typeface="sf pro text"/>
              </a:rPr>
              <a:t>camelCase</a:t>
            </a:r>
            <a:r>
              <a:rPr lang="en-US" b="0" i="0" dirty="0">
                <a:solidFill>
                  <a:schemeClr val="bg1"/>
                </a:solidFill>
                <a:effectLst/>
                <a:latin typeface="sf pro text"/>
              </a:rPr>
              <a:t>.</a:t>
            </a:r>
          </a:p>
          <a:p>
            <a:pPr marL="285750" indent="-285750" algn="l">
              <a:buFont typeface="Arial" panose="020B0604020202020204" pitchFamily="34" charset="0"/>
              <a:buChar char="•"/>
            </a:pPr>
            <a:r>
              <a:rPr lang="en-US" b="0" i="0" dirty="0">
                <a:solidFill>
                  <a:schemeClr val="bg1"/>
                </a:solidFill>
                <a:effectLst/>
                <a:latin typeface="sf pro text"/>
              </a:rPr>
              <a:t>So as you see here the first letter of the first word is lowercase and if we had more words here in the identifier the first letter of every word had to be uppercase </a:t>
            </a:r>
          </a:p>
          <a:p>
            <a:pPr marL="285750" indent="-285750" algn="l">
              <a:buFont typeface="Arial" panose="020B0604020202020204" pitchFamily="34" charset="0"/>
              <a:buChar char="•"/>
            </a:pPr>
            <a:r>
              <a:rPr lang="en-US" dirty="0">
                <a:solidFill>
                  <a:schemeClr val="bg1"/>
                </a:solidFill>
                <a:latin typeface="sf pro text"/>
              </a:rPr>
              <a:t>F</a:t>
            </a:r>
            <a:r>
              <a:rPr lang="en-US" b="0" i="0" dirty="0">
                <a:solidFill>
                  <a:schemeClr val="bg1"/>
                </a:solidFill>
                <a:effectLst/>
                <a:latin typeface="sf pro text"/>
              </a:rPr>
              <a:t>or constants use </a:t>
            </a:r>
            <a:r>
              <a:rPr lang="en-US" b="1" i="0" dirty="0" err="1">
                <a:solidFill>
                  <a:srgbClr val="FF0000"/>
                </a:solidFill>
                <a:effectLst/>
                <a:latin typeface="sf pro text"/>
              </a:rPr>
              <a:t>PascalCase</a:t>
            </a:r>
            <a:r>
              <a:rPr lang="en-US" b="0" i="0" dirty="0">
                <a:solidFill>
                  <a:schemeClr val="bg1"/>
                </a:solidFill>
                <a:effectLst/>
                <a:latin typeface="sf pro text"/>
              </a:rPr>
              <a:t>.</a:t>
            </a:r>
          </a:p>
          <a:p>
            <a:pPr marL="285750" indent="-285750" algn="l">
              <a:buFont typeface="Arial" panose="020B0604020202020204" pitchFamily="34" charset="0"/>
              <a:buChar char="•"/>
            </a:pPr>
            <a:r>
              <a:rPr lang="en-US" b="0" i="0" dirty="0">
                <a:solidFill>
                  <a:schemeClr val="bg1"/>
                </a:solidFill>
                <a:effectLst/>
                <a:latin typeface="sf pro text"/>
              </a:rPr>
              <a:t>So here you see I've got a constant here </a:t>
            </a:r>
            <a:r>
              <a:rPr lang="en-US" b="1" i="0" dirty="0">
                <a:solidFill>
                  <a:srgbClr val="FF0000"/>
                </a:solidFill>
                <a:effectLst/>
                <a:latin typeface="sf pro text"/>
              </a:rPr>
              <a:t>constant integer </a:t>
            </a:r>
            <a:r>
              <a:rPr lang="en-US" b="0" i="0" dirty="0">
                <a:solidFill>
                  <a:schemeClr val="bg1"/>
                </a:solidFill>
                <a:effectLst/>
                <a:latin typeface="sf pro text"/>
              </a:rPr>
              <a:t>and the first letter of every word is uppercase.</a:t>
            </a:r>
            <a:endParaRPr lang="en-US" b="0" i="0" u="sng" dirty="0">
              <a:solidFill>
                <a:schemeClr val="bg1"/>
              </a:solidFill>
              <a:effectLst/>
              <a:latin typeface="sf pro text"/>
            </a:endParaRPr>
          </a:p>
        </p:txBody>
      </p:sp>
    </p:spTree>
    <p:extLst>
      <p:ext uri="{BB962C8B-B14F-4D97-AF65-F5344CB8AC3E}">
        <p14:creationId xmlns:p14="http://schemas.microsoft.com/office/powerpoint/2010/main" val="19728835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35750A-5277-46AB-9726-92BB6F69069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F3FCDDF-B7D3-4D8B-93DC-84BEDB7FF193}"/>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FFD5A818-588E-4670-A037-8584708C6A49}"/>
              </a:ext>
            </a:extLst>
          </p:cNvPr>
          <p:cNvPicPr>
            <a:picLocks noChangeAspect="1"/>
          </p:cNvPicPr>
          <p:nvPr/>
        </p:nvPicPr>
        <p:blipFill>
          <a:blip r:embed="rId2"/>
          <a:stretch>
            <a:fillRect/>
          </a:stretch>
        </p:blipFill>
        <p:spPr>
          <a:xfrm>
            <a:off x="0" y="0"/>
            <a:ext cx="12192000" cy="6858000"/>
          </a:xfrm>
          <a:prstGeom prst="rect">
            <a:avLst/>
          </a:prstGeom>
        </p:spPr>
      </p:pic>
      <p:sp>
        <p:nvSpPr>
          <p:cNvPr id="7" name="TextBox 6">
            <a:extLst>
              <a:ext uri="{FF2B5EF4-FFF2-40B4-BE49-F238E27FC236}">
                <a16:creationId xmlns:a16="http://schemas.microsoft.com/office/drawing/2014/main" id="{5D0B3993-AAF9-4F1D-9D9A-564AB503508D}"/>
              </a:ext>
            </a:extLst>
          </p:cNvPr>
          <p:cNvSpPr txBox="1"/>
          <p:nvPr/>
        </p:nvSpPr>
        <p:spPr>
          <a:xfrm>
            <a:off x="4636655" y="10168"/>
            <a:ext cx="7555345" cy="2031325"/>
          </a:xfrm>
          <a:prstGeom prst="rect">
            <a:avLst/>
          </a:prstGeom>
          <a:noFill/>
        </p:spPr>
        <p:txBody>
          <a:bodyPr wrap="square">
            <a:spAutoFit/>
          </a:bodyPr>
          <a:lstStyle/>
          <a:p>
            <a:pPr marL="285750" indent="-285750" algn="l">
              <a:buFont typeface="Arial" panose="020B0604020202020204" pitchFamily="34" charset="0"/>
              <a:buChar char="•"/>
            </a:pPr>
            <a:r>
              <a:rPr lang="en-US" b="0" i="0" dirty="0">
                <a:solidFill>
                  <a:schemeClr val="bg1"/>
                </a:solidFill>
                <a:effectLst/>
                <a:latin typeface="sf pro text"/>
              </a:rPr>
              <a:t>Here is the list of most commonly used primitive types in C-sharp.</a:t>
            </a:r>
          </a:p>
          <a:p>
            <a:pPr marL="285750" indent="-285750" algn="l">
              <a:buFont typeface="Arial" panose="020B0604020202020204" pitchFamily="34" charset="0"/>
              <a:buChar char="•"/>
            </a:pPr>
            <a:r>
              <a:rPr lang="en-US" b="0" i="0" dirty="0">
                <a:solidFill>
                  <a:schemeClr val="bg1"/>
                </a:solidFill>
                <a:effectLst/>
                <a:latin typeface="sf pro text"/>
              </a:rPr>
              <a:t>In fact the actual list is slightly bigger than this but I deliberately decided not to include those data types because they're hardly ever used.</a:t>
            </a:r>
          </a:p>
          <a:p>
            <a:pPr marL="285750" indent="-285750" algn="l">
              <a:buFont typeface="Arial" panose="020B0604020202020204" pitchFamily="34" charset="0"/>
              <a:buChar char="•"/>
            </a:pPr>
            <a:r>
              <a:rPr lang="en-US" b="0" i="0" dirty="0">
                <a:solidFill>
                  <a:schemeClr val="bg1"/>
                </a:solidFill>
                <a:effectLst/>
                <a:latin typeface="sf pro text"/>
              </a:rPr>
              <a:t>I personally over the past 14 years off me coding in C-sharp. I've hardly ever used them. In fact never.</a:t>
            </a:r>
          </a:p>
          <a:p>
            <a:pPr marL="285750" indent="-285750" algn="l">
              <a:buFont typeface="Arial" panose="020B0604020202020204" pitchFamily="34" charset="0"/>
              <a:buChar char="•"/>
            </a:pPr>
            <a:r>
              <a:rPr lang="en-US" b="0" i="0" dirty="0">
                <a:solidFill>
                  <a:schemeClr val="bg1"/>
                </a:solidFill>
                <a:effectLst/>
                <a:latin typeface="sf pro text"/>
              </a:rPr>
              <a:t>So I decided not to confuse you with too much details that you don't need.</a:t>
            </a:r>
          </a:p>
          <a:p>
            <a:pPr marL="285750" indent="-285750" algn="l">
              <a:buFont typeface="Arial" panose="020B0604020202020204" pitchFamily="34" charset="0"/>
              <a:buChar char="•"/>
            </a:pPr>
            <a:endParaRPr lang="en-US" b="0" i="0" dirty="0">
              <a:solidFill>
                <a:schemeClr val="bg1"/>
              </a:solidFill>
              <a:effectLst/>
              <a:latin typeface="sf pro text"/>
            </a:endParaRPr>
          </a:p>
        </p:txBody>
      </p:sp>
    </p:spTree>
    <p:extLst>
      <p:ext uri="{BB962C8B-B14F-4D97-AF65-F5344CB8AC3E}">
        <p14:creationId xmlns:p14="http://schemas.microsoft.com/office/powerpoint/2010/main" val="2520009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66E6D1-2D83-49AF-BF24-2B5EE49E4FB7}"/>
              </a:ext>
            </a:extLst>
          </p:cNvPr>
          <p:cNvSpPr>
            <a:spLocks noGrp="1"/>
          </p:cNvSpPr>
          <p:nvPr>
            <p:ph type="title"/>
          </p:nvPr>
        </p:nvSpPr>
        <p:spPr/>
        <p:txBody>
          <a:bodyPr/>
          <a:lstStyle/>
          <a:p>
            <a:r>
              <a:rPr lang="en-US" dirty="0"/>
              <a:t>Topics</a:t>
            </a:r>
          </a:p>
        </p:txBody>
      </p:sp>
      <p:sp>
        <p:nvSpPr>
          <p:cNvPr id="3" name="Content Placeholder 2">
            <a:extLst>
              <a:ext uri="{FF2B5EF4-FFF2-40B4-BE49-F238E27FC236}">
                <a16:creationId xmlns:a16="http://schemas.microsoft.com/office/drawing/2014/main" id="{088417FC-AB7A-4A16-81AA-1E9B82DF851E}"/>
              </a:ext>
            </a:extLst>
          </p:cNvPr>
          <p:cNvSpPr>
            <a:spLocks noGrp="1"/>
          </p:cNvSpPr>
          <p:nvPr>
            <p:ph sz="half" idx="1"/>
          </p:nvPr>
        </p:nvSpPr>
        <p:spPr/>
        <p:txBody>
          <a:bodyPr/>
          <a:lstStyle/>
          <a:p>
            <a:r>
              <a:rPr lang="en-US" dirty="0"/>
              <a:t>C#  Vs </a:t>
            </a:r>
            <a:r>
              <a:rPr lang="en-US" dirty="0" err="1"/>
              <a:t>.Net</a:t>
            </a:r>
            <a:endParaRPr lang="en-US" dirty="0"/>
          </a:p>
          <a:p>
            <a:r>
              <a:rPr lang="en-US" dirty="0"/>
              <a:t>CLR (Common Language Run-time)</a:t>
            </a:r>
          </a:p>
          <a:p>
            <a:r>
              <a:rPr lang="en-US" dirty="0"/>
              <a:t>Architecture of </a:t>
            </a:r>
            <a:r>
              <a:rPr lang="en-US" dirty="0" err="1"/>
              <a:t>.Net</a:t>
            </a:r>
            <a:r>
              <a:rPr lang="en-US" dirty="0"/>
              <a:t> Applications</a:t>
            </a:r>
          </a:p>
          <a:p>
            <a:r>
              <a:rPr lang="en-US" dirty="0"/>
              <a:t>Our First C# Application</a:t>
            </a:r>
          </a:p>
          <a:p>
            <a:r>
              <a:rPr lang="en-US" dirty="0"/>
              <a:t>Primitive Types</a:t>
            </a:r>
          </a:p>
          <a:p>
            <a:r>
              <a:rPr lang="en-US" dirty="0"/>
              <a:t>Variable and Constants</a:t>
            </a:r>
          </a:p>
          <a:p>
            <a:r>
              <a:rPr lang="en-US" dirty="0"/>
              <a:t>Identifiers</a:t>
            </a:r>
          </a:p>
        </p:txBody>
      </p:sp>
      <p:sp>
        <p:nvSpPr>
          <p:cNvPr id="4" name="Content Placeholder 3">
            <a:extLst>
              <a:ext uri="{FF2B5EF4-FFF2-40B4-BE49-F238E27FC236}">
                <a16:creationId xmlns:a16="http://schemas.microsoft.com/office/drawing/2014/main" id="{CCC4CE06-76C2-4EF1-9DF2-6AA50A24A5CB}"/>
              </a:ext>
            </a:extLst>
          </p:cNvPr>
          <p:cNvSpPr>
            <a:spLocks noGrp="1"/>
          </p:cNvSpPr>
          <p:nvPr>
            <p:ph sz="half" idx="2"/>
          </p:nvPr>
        </p:nvSpPr>
        <p:spPr/>
        <p:txBody>
          <a:bodyPr/>
          <a:lstStyle/>
          <a:p>
            <a:r>
              <a:rPr lang="en-US" dirty="0"/>
              <a:t>Naming Conventions</a:t>
            </a:r>
          </a:p>
          <a:p>
            <a:r>
              <a:rPr lang="en-US" dirty="0"/>
              <a:t>Integral Numbers</a:t>
            </a:r>
          </a:p>
          <a:p>
            <a:r>
              <a:rPr lang="en-US" dirty="0"/>
              <a:t>Real Numbers</a:t>
            </a:r>
          </a:p>
          <a:p>
            <a:r>
              <a:rPr lang="en-US" dirty="0"/>
              <a:t>Character</a:t>
            </a:r>
          </a:p>
          <a:p>
            <a:r>
              <a:rPr lang="en-US" dirty="0"/>
              <a:t>Boolean</a:t>
            </a:r>
          </a:p>
          <a:p>
            <a:r>
              <a:rPr lang="en-US" dirty="0"/>
              <a:t>Scope</a:t>
            </a:r>
          </a:p>
          <a:p>
            <a:r>
              <a:rPr lang="en-US" dirty="0"/>
              <a:t>Hands-On Demo</a:t>
            </a:r>
          </a:p>
        </p:txBody>
      </p:sp>
    </p:spTree>
    <p:extLst>
      <p:ext uri="{BB962C8B-B14F-4D97-AF65-F5344CB8AC3E}">
        <p14:creationId xmlns:p14="http://schemas.microsoft.com/office/powerpoint/2010/main" val="41589547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944250-1B8C-4EAA-906F-B7372BD55577}"/>
              </a:ext>
            </a:extLst>
          </p:cNvPr>
          <p:cNvSpPr>
            <a:spLocks noGrp="1"/>
          </p:cNvSpPr>
          <p:nvPr>
            <p:ph type="title"/>
          </p:nvPr>
        </p:nvSpPr>
        <p:spPr/>
        <p:txBody>
          <a:bodyPr/>
          <a:lstStyle/>
          <a:p>
            <a:r>
              <a:rPr lang="en-US" dirty="0"/>
              <a:t>Continue..</a:t>
            </a:r>
          </a:p>
        </p:txBody>
      </p:sp>
      <p:sp>
        <p:nvSpPr>
          <p:cNvPr id="3" name="Content Placeholder 2">
            <a:extLst>
              <a:ext uri="{FF2B5EF4-FFF2-40B4-BE49-F238E27FC236}">
                <a16:creationId xmlns:a16="http://schemas.microsoft.com/office/drawing/2014/main" id="{D6963F59-03FF-4547-83B5-84BD71A361AD}"/>
              </a:ext>
            </a:extLst>
          </p:cNvPr>
          <p:cNvSpPr>
            <a:spLocks noGrp="1"/>
          </p:cNvSpPr>
          <p:nvPr>
            <p:ph idx="1"/>
          </p:nvPr>
        </p:nvSpPr>
        <p:spPr/>
        <p:txBody>
          <a:bodyPr>
            <a:normAutofit fontScale="85000" lnSpcReduction="20000"/>
          </a:bodyPr>
          <a:lstStyle/>
          <a:p>
            <a:pPr algn="l"/>
            <a:r>
              <a:rPr lang="en-US" b="0" i="0" dirty="0">
                <a:effectLst/>
                <a:latin typeface="sf pro text"/>
              </a:rPr>
              <a:t>So let's take a look at the table here.</a:t>
            </a:r>
          </a:p>
          <a:p>
            <a:pPr algn="l"/>
            <a:r>
              <a:rPr lang="en-US" b="0" i="0" dirty="0">
                <a:effectLst/>
                <a:latin typeface="sf pro text"/>
              </a:rPr>
              <a:t>On the flip side I have divided this data types into four categories.</a:t>
            </a:r>
          </a:p>
          <a:p>
            <a:pPr algn="l"/>
            <a:r>
              <a:rPr lang="en-US" b="0" i="0" dirty="0">
                <a:effectLst/>
                <a:latin typeface="sf pro text"/>
              </a:rPr>
              <a:t>Integral numbers, real numbers, character and </a:t>
            </a:r>
            <a:r>
              <a:rPr lang="en-US" b="0" i="0" dirty="0" err="1">
                <a:effectLst/>
                <a:latin typeface="sf pro text"/>
              </a:rPr>
              <a:t>boolean</a:t>
            </a:r>
            <a:r>
              <a:rPr lang="en-US" b="0" i="0" dirty="0">
                <a:effectLst/>
                <a:latin typeface="sf pro text"/>
              </a:rPr>
              <a:t>.</a:t>
            </a:r>
          </a:p>
          <a:p>
            <a:pPr algn="l"/>
            <a:r>
              <a:rPr lang="en-US" b="0" i="0" dirty="0">
                <a:effectLst/>
                <a:latin typeface="sf pro text"/>
              </a:rPr>
              <a:t>This column shows the C-sharp data types and these are C-Sharp keywords.</a:t>
            </a:r>
          </a:p>
          <a:p>
            <a:pPr algn="l"/>
            <a:r>
              <a:rPr lang="en-US" b="0" i="0" dirty="0">
                <a:effectLst/>
                <a:latin typeface="sf pro text"/>
              </a:rPr>
              <a:t>Note that the C-Sharp key words are always lower.</a:t>
            </a:r>
          </a:p>
          <a:p>
            <a:pPr algn="l"/>
            <a:r>
              <a:rPr lang="en-US" b="0" i="0" dirty="0">
                <a:effectLst/>
                <a:latin typeface="sf pro text"/>
              </a:rPr>
              <a:t>Each of these C-Sharp keywords or C-Sharp types maps to a type in dot net framework which is displayed</a:t>
            </a:r>
          </a:p>
          <a:p>
            <a:pPr algn="l"/>
            <a:r>
              <a:rPr lang="en-US" dirty="0">
                <a:latin typeface="sf pro text"/>
              </a:rPr>
              <a:t>I</a:t>
            </a:r>
            <a:r>
              <a:rPr lang="en-US" b="0" i="0" dirty="0">
                <a:effectLst/>
                <a:latin typeface="sf pro text"/>
              </a:rPr>
              <a:t>n this column so these types are part of the dot net framework.</a:t>
            </a:r>
          </a:p>
          <a:p>
            <a:pPr algn="l"/>
            <a:r>
              <a:rPr lang="en-US" b="0" i="0" dirty="0">
                <a:effectLst/>
                <a:latin typeface="sf pro text"/>
              </a:rPr>
              <a:t>And when you compile your application the compiler internally would translate the C-sharp keyword you use here to equivalent of dotnet type.</a:t>
            </a:r>
          </a:p>
          <a:p>
            <a:pPr algn="l"/>
            <a:r>
              <a:rPr lang="en-US" b="0" i="0" dirty="0">
                <a:effectLst/>
                <a:latin typeface="sf pro text"/>
              </a:rPr>
              <a:t>The third column here shows the number of bytes each data type uses.</a:t>
            </a:r>
          </a:p>
          <a:p>
            <a:pPr algn="l"/>
            <a:r>
              <a:rPr lang="en-US" b="0" i="0" dirty="0">
                <a:effectLst/>
                <a:latin typeface="sf pro text"/>
              </a:rPr>
              <a:t>I have listed the data types from the smallest to the largest in each category.</a:t>
            </a:r>
          </a:p>
        </p:txBody>
      </p:sp>
    </p:spTree>
    <p:extLst>
      <p:ext uri="{BB962C8B-B14F-4D97-AF65-F5344CB8AC3E}">
        <p14:creationId xmlns:p14="http://schemas.microsoft.com/office/powerpoint/2010/main" val="299663312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6C3D1A-8F36-4B62-AF66-9FAD4B3AA68D}"/>
              </a:ext>
            </a:extLst>
          </p:cNvPr>
          <p:cNvSpPr>
            <a:spLocks noGrp="1"/>
          </p:cNvSpPr>
          <p:nvPr>
            <p:ph type="title"/>
          </p:nvPr>
        </p:nvSpPr>
        <p:spPr/>
        <p:txBody>
          <a:bodyPr/>
          <a:lstStyle/>
          <a:p>
            <a:r>
              <a:rPr lang="en-US" dirty="0"/>
              <a:t>Integral Numbers..</a:t>
            </a:r>
          </a:p>
        </p:txBody>
      </p:sp>
      <p:sp>
        <p:nvSpPr>
          <p:cNvPr id="3" name="Content Placeholder 2">
            <a:extLst>
              <a:ext uri="{FF2B5EF4-FFF2-40B4-BE49-F238E27FC236}">
                <a16:creationId xmlns:a16="http://schemas.microsoft.com/office/drawing/2014/main" id="{0F276FAC-86D5-4130-B6D8-AFA4850D2452}"/>
              </a:ext>
            </a:extLst>
          </p:cNvPr>
          <p:cNvSpPr>
            <a:spLocks noGrp="1"/>
          </p:cNvSpPr>
          <p:nvPr>
            <p:ph idx="1"/>
          </p:nvPr>
        </p:nvSpPr>
        <p:spPr/>
        <p:txBody>
          <a:bodyPr>
            <a:normAutofit fontScale="92500"/>
          </a:bodyPr>
          <a:lstStyle/>
          <a:p>
            <a:pPr algn="l"/>
            <a:r>
              <a:rPr lang="en-US" b="0" i="0" dirty="0">
                <a:solidFill>
                  <a:srgbClr val="1C1D1F"/>
                </a:solidFill>
                <a:effectLst/>
                <a:latin typeface="sf pro text"/>
              </a:rPr>
              <a:t>So in the category of integral number as you see byte is the smallest.</a:t>
            </a:r>
          </a:p>
          <a:p>
            <a:pPr algn="l"/>
            <a:r>
              <a:rPr lang="en-US" b="0" i="0" dirty="0">
                <a:solidFill>
                  <a:srgbClr val="1C1D1F"/>
                </a:solidFill>
                <a:effectLst/>
                <a:latin typeface="sf pro text"/>
              </a:rPr>
              <a:t>It takes only one byte as long as the largest and it takes eight bytes the more bytes we have the more storage we have. And we can store in larger numbers.</a:t>
            </a:r>
          </a:p>
          <a:p>
            <a:pPr algn="l"/>
            <a:r>
              <a:rPr lang="en-US" b="0" i="0" dirty="0">
                <a:solidFill>
                  <a:srgbClr val="1C1D1F"/>
                </a:solidFill>
                <a:effectLst/>
                <a:latin typeface="sf pro text"/>
              </a:rPr>
              <a:t>You don't really have to memorize the range of each data type but remember </a:t>
            </a:r>
            <a:r>
              <a:rPr lang="en-US" b="1" i="0" dirty="0">
                <a:solidFill>
                  <a:srgbClr val="FF0000"/>
                </a:solidFill>
                <a:effectLst/>
                <a:latin typeface="sf pro text"/>
              </a:rPr>
              <a:t>byte</a:t>
            </a:r>
            <a:r>
              <a:rPr lang="en-US" b="0" i="0" dirty="0">
                <a:solidFill>
                  <a:srgbClr val="1C1D1F"/>
                </a:solidFill>
                <a:effectLst/>
                <a:latin typeface="sf pro text"/>
              </a:rPr>
              <a:t> can store a value between 0 to 255.</a:t>
            </a:r>
          </a:p>
          <a:p>
            <a:pPr algn="l"/>
            <a:r>
              <a:rPr lang="en-US" b="1" dirty="0">
                <a:solidFill>
                  <a:srgbClr val="FF0000"/>
                </a:solidFill>
                <a:latin typeface="sf pro text"/>
              </a:rPr>
              <a:t>s</a:t>
            </a:r>
            <a:r>
              <a:rPr lang="en-US" b="1" i="0" dirty="0">
                <a:solidFill>
                  <a:srgbClr val="FF0000"/>
                </a:solidFill>
                <a:effectLst/>
                <a:latin typeface="sf pro text"/>
              </a:rPr>
              <a:t>hort</a:t>
            </a:r>
            <a:r>
              <a:rPr lang="en-US" b="0" i="0" dirty="0">
                <a:solidFill>
                  <a:srgbClr val="1C1D1F"/>
                </a:solidFill>
                <a:effectLst/>
                <a:latin typeface="sf pro text"/>
              </a:rPr>
              <a:t> can store a value between minus thirty two thousand to plus thirty two thousand </a:t>
            </a:r>
          </a:p>
          <a:p>
            <a:pPr algn="l"/>
            <a:r>
              <a:rPr lang="en-US" b="1" i="0" dirty="0">
                <a:solidFill>
                  <a:srgbClr val="FF0000"/>
                </a:solidFill>
                <a:effectLst/>
                <a:latin typeface="sf pro text"/>
              </a:rPr>
              <a:t>integer</a:t>
            </a:r>
            <a:r>
              <a:rPr lang="en-US" b="0" i="0" dirty="0">
                <a:solidFill>
                  <a:srgbClr val="1C1D1F"/>
                </a:solidFill>
                <a:effectLst/>
                <a:latin typeface="sf pro text"/>
              </a:rPr>
              <a:t> can store a value of between minus two billion to plus two billion </a:t>
            </a:r>
          </a:p>
          <a:p>
            <a:pPr algn="l"/>
            <a:r>
              <a:rPr lang="en-US" b="0" i="0" dirty="0">
                <a:solidFill>
                  <a:srgbClr val="1C1D1F"/>
                </a:solidFill>
                <a:effectLst/>
                <a:latin typeface="sf pro text"/>
              </a:rPr>
              <a:t>and </a:t>
            </a:r>
            <a:r>
              <a:rPr lang="en-US" b="1" i="0" dirty="0">
                <a:solidFill>
                  <a:srgbClr val="FF0000"/>
                </a:solidFill>
                <a:effectLst/>
                <a:latin typeface="sf pro text"/>
              </a:rPr>
              <a:t>long</a:t>
            </a:r>
            <a:r>
              <a:rPr lang="en-US" b="0" i="0" dirty="0">
                <a:solidFill>
                  <a:srgbClr val="1C1D1F"/>
                </a:solidFill>
                <a:effectLst/>
                <a:latin typeface="sf pro text"/>
              </a:rPr>
              <a:t> is even bigger than that.</a:t>
            </a:r>
            <a:endParaRPr lang="en-US" b="0" i="0" dirty="0">
              <a:effectLst/>
              <a:latin typeface="sf pro text"/>
            </a:endParaRPr>
          </a:p>
          <a:p>
            <a:endParaRPr lang="en-US" dirty="0"/>
          </a:p>
        </p:txBody>
      </p:sp>
    </p:spTree>
    <p:extLst>
      <p:ext uri="{BB962C8B-B14F-4D97-AF65-F5344CB8AC3E}">
        <p14:creationId xmlns:p14="http://schemas.microsoft.com/office/powerpoint/2010/main" val="226930293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0879A4-1353-4CCC-A280-4CC4B28CA504}"/>
              </a:ext>
            </a:extLst>
          </p:cNvPr>
          <p:cNvSpPr>
            <a:spLocks noGrp="1"/>
          </p:cNvSpPr>
          <p:nvPr>
            <p:ph type="title"/>
          </p:nvPr>
        </p:nvSpPr>
        <p:spPr/>
        <p:txBody>
          <a:bodyPr/>
          <a:lstStyle/>
          <a:p>
            <a:r>
              <a:rPr lang="en-US" dirty="0"/>
              <a:t>Real Numbers</a:t>
            </a:r>
          </a:p>
        </p:txBody>
      </p:sp>
      <p:sp>
        <p:nvSpPr>
          <p:cNvPr id="3" name="Content Placeholder 2">
            <a:extLst>
              <a:ext uri="{FF2B5EF4-FFF2-40B4-BE49-F238E27FC236}">
                <a16:creationId xmlns:a16="http://schemas.microsoft.com/office/drawing/2014/main" id="{C29E589D-79D9-4124-9976-156CF4B52E7E}"/>
              </a:ext>
            </a:extLst>
          </p:cNvPr>
          <p:cNvSpPr>
            <a:spLocks noGrp="1"/>
          </p:cNvSpPr>
          <p:nvPr>
            <p:ph idx="1"/>
          </p:nvPr>
        </p:nvSpPr>
        <p:spPr/>
        <p:txBody>
          <a:bodyPr/>
          <a:lstStyle/>
          <a:p>
            <a:pPr algn="l"/>
            <a:r>
              <a:rPr lang="en-US" dirty="0">
                <a:solidFill>
                  <a:srgbClr val="1C1D1F"/>
                </a:solidFill>
                <a:latin typeface="sf pro text"/>
              </a:rPr>
              <a:t>I</a:t>
            </a:r>
            <a:r>
              <a:rPr lang="en-US" b="0" i="0" dirty="0">
                <a:solidFill>
                  <a:srgbClr val="1C1D1F"/>
                </a:solidFill>
                <a:effectLst/>
                <a:latin typeface="sf pro text"/>
              </a:rPr>
              <a:t>n terms of real numbers, we have three data types.</a:t>
            </a:r>
          </a:p>
          <a:p>
            <a:pPr algn="l"/>
            <a:r>
              <a:rPr lang="en-US" b="1" i="0" dirty="0">
                <a:solidFill>
                  <a:srgbClr val="FF0000"/>
                </a:solidFill>
                <a:effectLst/>
                <a:latin typeface="sf pro text"/>
              </a:rPr>
              <a:t>float</a:t>
            </a:r>
            <a:r>
              <a:rPr lang="en-US" b="0" i="0" dirty="0">
                <a:solidFill>
                  <a:srgbClr val="1C1D1F"/>
                </a:solidFill>
                <a:effectLst/>
                <a:latin typeface="sf pro text"/>
              </a:rPr>
              <a:t>, </a:t>
            </a:r>
            <a:r>
              <a:rPr lang="en-US" b="1" i="0" dirty="0">
                <a:solidFill>
                  <a:srgbClr val="FF0000"/>
                </a:solidFill>
                <a:effectLst/>
                <a:latin typeface="sf pro text"/>
              </a:rPr>
              <a:t>double</a:t>
            </a:r>
            <a:r>
              <a:rPr lang="en-US" b="0" i="0" dirty="0">
                <a:solidFill>
                  <a:srgbClr val="1C1D1F"/>
                </a:solidFill>
                <a:effectLst/>
                <a:latin typeface="sf pro text"/>
              </a:rPr>
              <a:t> and </a:t>
            </a:r>
            <a:r>
              <a:rPr lang="en-US" b="1" i="0" dirty="0">
                <a:solidFill>
                  <a:srgbClr val="FF0000"/>
                </a:solidFill>
                <a:effectLst/>
                <a:latin typeface="sf pro text"/>
              </a:rPr>
              <a:t>decimal</a:t>
            </a:r>
            <a:r>
              <a:rPr lang="en-US" b="0" i="0" dirty="0">
                <a:solidFill>
                  <a:srgbClr val="1C1D1F"/>
                </a:solidFill>
                <a:effectLst/>
                <a:latin typeface="sf pro text"/>
              </a:rPr>
              <a:t> </a:t>
            </a:r>
          </a:p>
          <a:p>
            <a:pPr algn="l"/>
            <a:r>
              <a:rPr lang="en-US" b="1" i="0" dirty="0">
                <a:solidFill>
                  <a:srgbClr val="FF0000"/>
                </a:solidFill>
                <a:effectLst/>
                <a:latin typeface="sf pro text"/>
              </a:rPr>
              <a:t>float</a:t>
            </a:r>
            <a:r>
              <a:rPr lang="en-US" b="0" i="0" dirty="0">
                <a:solidFill>
                  <a:srgbClr val="1C1D1F"/>
                </a:solidFill>
                <a:effectLst/>
                <a:latin typeface="sf pro text"/>
              </a:rPr>
              <a:t> maps to the single type in that framework and it takes four bytes. And as you see it can store a very large number.</a:t>
            </a:r>
          </a:p>
          <a:p>
            <a:pPr algn="l"/>
            <a:r>
              <a:rPr lang="en-US" b="1" dirty="0">
                <a:solidFill>
                  <a:srgbClr val="FF0000"/>
                </a:solidFill>
                <a:latin typeface="sf pro text"/>
              </a:rPr>
              <a:t>d</a:t>
            </a:r>
            <a:r>
              <a:rPr lang="en-US" b="1" i="0" dirty="0">
                <a:solidFill>
                  <a:srgbClr val="FF0000"/>
                </a:solidFill>
                <a:effectLst/>
                <a:latin typeface="sf pro text"/>
              </a:rPr>
              <a:t>ouble</a:t>
            </a:r>
            <a:r>
              <a:rPr lang="en-US" b="0" i="0" dirty="0">
                <a:solidFill>
                  <a:srgbClr val="1C1D1F"/>
                </a:solidFill>
                <a:effectLst/>
                <a:latin typeface="sf pro text"/>
              </a:rPr>
              <a:t> is twice as big so it uses 8 bytes and </a:t>
            </a:r>
          </a:p>
          <a:p>
            <a:pPr algn="l"/>
            <a:r>
              <a:rPr lang="en-US" b="1" i="0" dirty="0">
                <a:solidFill>
                  <a:srgbClr val="FF0000"/>
                </a:solidFill>
                <a:effectLst/>
                <a:latin typeface="sf pro text"/>
              </a:rPr>
              <a:t>decimal</a:t>
            </a:r>
            <a:r>
              <a:rPr lang="en-US" b="0" i="0" dirty="0">
                <a:solidFill>
                  <a:srgbClr val="1C1D1F"/>
                </a:solidFill>
                <a:effectLst/>
                <a:latin typeface="sf pro text"/>
              </a:rPr>
              <a:t> uses 16 bytes.</a:t>
            </a:r>
          </a:p>
          <a:p>
            <a:pPr algn="l"/>
            <a:r>
              <a:rPr lang="en-US" b="0" i="0" dirty="0">
                <a:solidFill>
                  <a:srgbClr val="1C1D1F"/>
                </a:solidFill>
                <a:effectLst/>
                <a:latin typeface="sf pro text"/>
              </a:rPr>
              <a:t>The more precision you need the bigger data type you use.</a:t>
            </a:r>
          </a:p>
          <a:p>
            <a:endParaRPr lang="en-US" dirty="0"/>
          </a:p>
        </p:txBody>
      </p:sp>
    </p:spTree>
    <p:extLst>
      <p:ext uri="{BB962C8B-B14F-4D97-AF65-F5344CB8AC3E}">
        <p14:creationId xmlns:p14="http://schemas.microsoft.com/office/powerpoint/2010/main" val="343354322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D8DFD2-3E54-48F7-A567-EAC3130697CF}"/>
              </a:ext>
            </a:extLst>
          </p:cNvPr>
          <p:cNvSpPr>
            <a:spLocks noGrp="1"/>
          </p:cNvSpPr>
          <p:nvPr>
            <p:ph type="title"/>
          </p:nvPr>
        </p:nvSpPr>
        <p:spPr/>
        <p:txBody>
          <a:bodyPr/>
          <a:lstStyle/>
          <a:p>
            <a:r>
              <a:rPr lang="en-US" dirty="0"/>
              <a:t>Character and Boolean</a:t>
            </a:r>
          </a:p>
        </p:txBody>
      </p:sp>
      <p:sp>
        <p:nvSpPr>
          <p:cNvPr id="3" name="Content Placeholder 2">
            <a:extLst>
              <a:ext uri="{FF2B5EF4-FFF2-40B4-BE49-F238E27FC236}">
                <a16:creationId xmlns:a16="http://schemas.microsoft.com/office/drawing/2014/main" id="{15759C0A-76A6-4B6B-8E9B-417C208E8D86}"/>
              </a:ext>
            </a:extLst>
          </p:cNvPr>
          <p:cNvSpPr>
            <a:spLocks noGrp="1"/>
          </p:cNvSpPr>
          <p:nvPr>
            <p:ph idx="1"/>
          </p:nvPr>
        </p:nvSpPr>
        <p:spPr/>
        <p:txBody>
          <a:bodyPr/>
          <a:lstStyle/>
          <a:p>
            <a:pPr algn="l"/>
            <a:r>
              <a:rPr lang="en-US" b="0" i="0" dirty="0">
                <a:solidFill>
                  <a:srgbClr val="1C1D1F"/>
                </a:solidFill>
                <a:effectLst/>
                <a:latin typeface="sf pro text"/>
              </a:rPr>
              <a:t>We also have </a:t>
            </a:r>
            <a:r>
              <a:rPr lang="en-US" b="1" i="0" dirty="0">
                <a:solidFill>
                  <a:srgbClr val="FF0000"/>
                </a:solidFill>
                <a:effectLst/>
                <a:latin typeface="sf pro text"/>
              </a:rPr>
              <a:t>character</a:t>
            </a:r>
            <a:r>
              <a:rPr lang="en-US" b="0" i="0" dirty="0">
                <a:solidFill>
                  <a:srgbClr val="1C1D1F"/>
                </a:solidFill>
                <a:effectLst/>
                <a:latin typeface="sf pro text"/>
              </a:rPr>
              <a:t> which is represented by C-Sharp keyword and it's two bytes. </a:t>
            </a:r>
            <a:r>
              <a:rPr lang="en-US" b="0" i="0" dirty="0">
                <a:effectLst/>
                <a:latin typeface="sf pro text"/>
              </a:rPr>
              <a:t>So characters in C-sharp are Unicode.</a:t>
            </a:r>
          </a:p>
          <a:p>
            <a:pPr algn="l"/>
            <a:r>
              <a:rPr lang="en-US" b="0" i="0" dirty="0">
                <a:effectLst/>
                <a:latin typeface="sf pro text"/>
              </a:rPr>
              <a:t>And finally we have </a:t>
            </a:r>
            <a:r>
              <a:rPr lang="en-US" b="1" i="0" dirty="0">
                <a:solidFill>
                  <a:srgbClr val="FF0000"/>
                </a:solidFill>
                <a:effectLst/>
                <a:latin typeface="sf pro text"/>
              </a:rPr>
              <a:t>bool</a:t>
            </a:r>
            <a:r>
              <a:rPr lang="en-US" b="0" i="0" dirty="0">
                <a:effectLst/>
                <a:latin typeface="sf pro text"/>
              </a:rPr>
              <a:t> which represents </a:t>
            </a:r>
            <a:r>
              <a:rPr lang="en-US" b="0" i="0" dirty="0" err="1">
                <a:effectLst/>
                <a:latin typeface="sf pro text"/>
              </a:rPr>
              <a:t>boolean</a:t>
            </a:r>
            <a:r>
              <a:rPr lang="en-US" b="0" i="0" dirty="0">
                <a:effectLst/>
                <a:latin typeface="sf pro text"/>
              </a:rPr>
              <a:t> which can be either true or false.</a:t>
            </a:r>
          </a:p>
          <a:p>
            <a:endParaRPr lang="en-US" dirty="0"/>
          </a:p>
        </p:txBody>
      </p:sp>
    </p:spTree>
    <p:extLst>
      <p:ext uri="{BB962C8B-B14F-4D97-AF65-F5344CB8AC3E}">
        <p14:creationId xmlns:p14="http://schemas.microsoft.com/office/powerpoint/2010/main" val="358702253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B6EE09-DFDC-4282-89B0-D1BA4B07276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6869B33-CFEC-4793-9A95-0681A230DD54}"/>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4116B212-6E5B-4168-815C-428EB3D123C6}"/>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16249677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3E19DF-81E4-4EB2-8122-5EE56B8DBA08}"/>
              </a:ext>
            </a:extLst>
          </p:cNvPr>
          <p:cNvSpPr>
            <a:spLocks noGrp="1"/>
          </p:cNvSpPr>
          <p:nvPr>
            <p:ph type="title"/>
          </p:nvPr>
        </p:nvSpPr>
        <p:spPr/>
        <p:txBody>
          <a:bodyPr/>
          <a:lstStyle/>
          <a:p>
            <a:r>
              <a:rPr lang="en-US" dirty="0"/>
              <a:t>Continue..</a:t>
            </a:r>
          </a:p>
        </p:txBody>
      </p:sp>
      <p:sp>
        <p:nvSpPr>
          <p:cNvPr id="3" name="Content Placeholder 2">
            <a:extLst>
              <a:ext uri="{FF2B5EF4-FFF2-40B4-BE49-F238E27FC236}">
                <a16:creationId xmlns:a16="http://schemas.microsoft.com/office/drawing/2014/main" id="{A88BBCAD-0E24-404D-AA40-BE73B4CA1DC5}"/>
              </a:ext>
            </a:extLst>
          </p:cNvPr>
          <p:cNvSpPr>
            <a:spLocks noGrp="1"/>
          </p:cNvSpPr>
          <p:nvPr>
            <p:ph idx="1"/>
          </p:nvPr>
        </p:nvSpPr>
        <p:spPr>
          <a:xfrm>
            <a:off x="838200" y="1487055"/>
            <a:ext cx="10515600" cy="4689908"/>
          </a:xfrm>
        </p:spPr>
        <p:txBody>
          <a:bodyPr>
            <a:normAutofit fontScale="92500" lnSpcReduction="20000"/>
          </a:bodyPr>
          <a:lstStyle/>
          <a:p>
            <a:pPr algn="l"/>
            <a:r>
              <a:rPr lang="en-US" sz="1800" b="0" i="0" dirty="0">
                <a:solidFill>
                  <a:srgbClr val="1C1D1F"/>
                </a:solidFill>
                <a:effectLst/>
                <a:latin typeface="sf pro text"/>
              </a:rPr>
              <a:t>Most of these data types are pretty straight forward but there is something tricky about real numbers in this table.</a:t>
            </a:r>
          </a:p>
          <a:p>
            <a:pPr algn="l"/>
            <a:r>
              <a:rPr lang="en-US" sz="1800" b="0" i="0" dirty="0">
                <a:solidFill>
                  <a:srgbClr val="1C1D1F"/>
                </a:solidFill>
                <a:effectLst/>
                <a:latin typeface="sf pro text"/>
              </a:rPr>
              <a:t>I have listed the data types we have for real numbers.</a:t>
            </a:r>
          </a:p>
          <a:p>
            <a:pPr algn="l"/>
            <a:r>
              <a:rPr lang="en-US" sz="1800" b="0" i="0" dirty="0">
                <a:solidFill>
                  <a:srgbClr val="1C1D1F"/>
                </a:solidFill>
                <a:effectLst/>
                <a:latin typeface="sf pro text"/>
              </a:rPr>
              <a:t>Load double and decimal.</a:t>
            </a:r>
          </a:p>
          <a:p>
            <a:pPr algn="l"/>
            <a:r>
              <a:rPr lang="en-US" sz="1800" b="0" i="0" dirty="0">
                <a:solidFill>
                  <a:srgbClr val="1C1D1F"/>
                </a:solidFill>
                <a:effectLst/>
                <a:latin typeface="sf pro text"/>
              </a:rPr>
              <a:t>I've highlighted double because that's the default data type used by C-Sharp compiler when you're using real numbers.</a:t>
            </a:r>
          </a:p>
          <a:p>
            <a:pPr algn="l"/>
            <a:r>
              <a:rPr lang="en-US" sz="1800" b="0" i="0" dirty="0">
                <a:solidFill>
                  <a:srgbClr val="1C1D1F"/>
                </a:solidFill>
                <a:effectLst/>
                <a:latin typeface="sf pro text"/>
              </a:rPr>
              <a:t>So if you want to declare a float you need to explicitly tell the compiler to treat the number you have as a float.</a:t>
            </a:r>
          </a:p>
          <a:p>
            <a:pPr algn="l"/>
            <a:r>
              <a:rPr lang="en-US" sz="1800" b="0" i="0" dirty="0">
                <a:solidFill>
                  <a:srgbClr val="1C1D1F"/>
                </a:solidFill>
                <a:effectLst/>
                <a:latin typeface="sf pro text"/>
              </a:rPr>
              <a:t>Here is an example.</a:t>
            </a:r>
          </a:p>
          <a:p>
            <a:pPr algn="l"/>
            <a:r>
              <a:rPr lang="en-US" sz="1800" b="0" i="0" dirty="0">
                <a:solidFill>
                  <a:srgbClr val="1C1D1F"/>
                </a:solidFill>
                <a:effectLst/>
                <a:latin typeface="sf pro text"/>
              </a:rPr>
              <a:t>I've declared a float.</a:t>
            </a:r>
          </a:p>
          <a:p>
            <a:pPr algn="l"/>
            <a:r>
              <a:rPr lang="en-US" sz="1800" b="0" i="0" dirty="0">
                <a:solidFill>
                  <a:srgbClr val="1C1D1F"/>
                </a:solidFill>
                <a:effectLst/>
                <a:latin typeface="sf pro text"/>
              </a:rPr>
              <a:t>Call it number assign it 1.2</a:t>
            </a:r>
          </a:p>
          <a:p>
            <a:pPr algn="l"/>
            <a:r>
              <a:rPr lang="en-US" sz="1800" b="0" i="0" dirty="0">
                <a:solidFill>
                  <a:srgbClr val="1C1D1F"/>
                </a:solidFill>
                <a:effectLst/>
                <a:latin typeface="sf pro text"/>
              </a:rPr>
              <a:t>Here I have added the </a:t>
            </a:r>
            <a:r>
              <a:rPr lang="en-US" sz="1800" b="1" i="0" dirty="0">
                <a:solidFill>
                  <a:srgbClr val="FF0000"/>
                </a:solidFill>
                <a:effectLst/>
                <a:latin typeface="sf pro text"/>
              </a:rPr>
              <a:t>suffix f</a:t>
            </a:r>
            <a:r>
              <a:rPr lang="en-US" sz="1800" b="0" i="0" dirty="0">
                <a:solidFill>
                  <a:srgbClr val="1C1D1F"/>
                </a:solidFill>
                <a:effectLst/>
                <a:latin typeface="sf pro text"/>
              </a:rPr>
              <a:t> and that is to tell the compiler to treat this number as a </a:t>
            </a:r>
            <a:r>
              <a:rPr lang="en-US" sz="1800" b="1" i="0" dirty="0">
                <a:solidFill>
                  <a:srgbClr val="FF0000"/>
                </a:solidFill>
                <a:effectLst/>
                <a:latin typeface="sf pro text"/>
              </a:rPr>
              <a:t>float</a:t>
            </a:r>
            <a:r>
              <a:rPr lang="en-US" sz="1800" b="0" i="0" dirty="0">
                <a:solidFill>
                  <a:srgbClr val="1C1D1F"/>
                </a:solidFill>
                <a:effectLst/>
                <a:latin typeface="sf pro text"/>
              </a:rPr>
              <a:t>.</a:t>
            </a:r>
          </a:p>
          <a:p>
            <a:pPr algn="l"/>
            <a:r>
              <a:rPr lang="en-US" sz="1800" b="0" i="0" dirty="0">
                <a:solidFill>
                  <a:srgbClr val="1C1D1F"/>
                </a:solidFill>
                <a:effectLst/>
                <a:latin typeface="sf pro text"/>
              </a:rPr>
              <a:t>If I didn't have this</a:t>
            </a:r>
            <a:r>
              <a:rPr lang="en-US" sz="1800" b="1" i="0" dirty="0">
                <a:solidFill>
                  <a:srgbClr val="FF0000"/>
                </a:solidFill>
                <a:effectLst/>
                <a:latin typeface="sf pro text"/>
              </a:rPr>
              <a:t> f </a:t>
            </a:r>
            <a:r>
              <a:rPr lang="en-US" sz="1800" b="0" i="0" dirty="0">
                <a:solidFill>
                  <a:srgbClr val="1C1D1F"/>
                </a:solidFill>
                <a:effectLst/>
                <a:latin typeface="sf pro text"/>
              </a:rPr>
              <a:t>here compiler would think 1.2 is a double because double is the default data type for real numbers.</a:t>
            </a:r>
          </a:p>
          <a:p>
            <a:pPr algn="l"/>
            <a:r>
              <a:rPr lang="en-US" sz="1800" b="0" i="0" dirty="0">
                <a:solidFill>
                  <a:srgbClr val="1C1D1F"/>
                </a:solidFill>
                <a:effectLst/>
                <a:latin typeface="sf pro text"/>
              </a:rPr>
              <a:t>And of course I cannot assign a double number into a float so the program would not compile.</a:t>
            </a:r>
          </a:p>
          <a:p>
            <a:pPr algn="l"/>
            <a:r>
              <a:rPr lang="en-US" sz="1800" b="0" i="0" dirty="0">
                <a:solidFill>
                  <a:srgbClr val="1C1D1F"/>
                </a:solidFill>
                <a:effectLst/>
                <a:latin typeface="sf pro text"/>
              </a:rPr>
              <a:t>Same applies to </a:t>
            </a:r>
            <a:r>
              <a:rPr lang="en-US" sz="1800" b="1" i="0" dirty="0">
                <a:solidFill>
                  <a:srgbClr val="FF0000"/>
                </a:solidFill>
                <a:effectLst/>
                <a:latin typeface="sf pro text"/>
              </a:rPr>
              <a:t>decimals</a:t>
            </a:r>
            <a:r>
              <a:rPr lang="en-US" sz="1800" b="0" i="0" dirty="0">
                <a:solidFill>
                  <a:srgbClr val="1C1D1F"/>
                </a:solidFill>
                <a:effectLst/>
                <a:latin typeface="sf pro text"/>
              </a:rPr>
              <a:t>.</a:t>
            </a:r>
          </a:p>
          <a:p>
            <a:pPr algn="l"/>
            <a:r>
              <a:rPr lang="en-US" sz="1800" b="0" i="0" dirty="0">
                <a:effectLst/>
                <a:latin typeface="sf pro text"/>
              </a:rPr>
              <a:t>So if you want to declare a </a:t>
            </a:r>
            <a:r>
              <a:rPr lang="en-US" sz="1800" b="1" i="0" dirty="0">
                <a:solidFill>
                  <a:srgbClr val="FF0000"/>
                </a:solidFill>
                <a:effectLst/>
                <a:latin typeface="sf pro text"/>
              </a:rPr>
              <a:t>decimal</a:t>
            </a:r>
            <a:r>
              <a:rPr lang="en-US" sz="1800" b="0" i="0" dirty="0">
                <a:effectLst/>
                <a:latin typeface="sf pro text"/>
              </a:rPr>
              <a:t> you need to add the </a:t>
            </a:r>
            <a:r>
              <a:rPr lang="en-US" sz="1800" b="1" i="0" dirty="0">
                <a:solidFill>
                  <a:srgbClr val="FF0000"/>
                </a:solidFill>
                <a:effectLst/>
                <a:latin typeface="sf pro text"/>
              </a:rPr>
              <a:t>suffix m </a:t>
            </a:r>
            <a:r>
              <a:rPr lang="en-US" sz="1800" b="0" i="0" dirty="0">
                <a:effectLst/>
                <a:latin typeface="sf pro text"/>
              </a:rPr>
              <a:t>at the end of the number.</a:t>
            </a:r>
          </a:p>
        </p:txBody>
      </p:sp>
    </p:spTree>
    <p:extLst>
      <p:ext uri="{BB962C8B-B14F-4D97-AF65-F5344CB8AC3E}">
        <p14:creationId xmlns:p14="http://schemas.microsoft.com/office/powerpoint/2010/main" val="251489497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28B33-7A6B-4995-B830-8B87351C7792}"/>
              </a:ext>
            </a:extLst>
          </p:cNvPr>
          <p:cNvSpPr>
            <a:spLocks noGrp="1"/>
          </p:cNvSpPr>
          <p:nvPr>
            <p:ph type="title"/>
          </p:nvPr>
        </p:nvSpPr>
        <p:spPr/>
        <p:txBody>
          <a:bodyPr/>
          <a:lstStyle/>
          <a:p>
            <a:r>
              <a:rPr lang="en-US" dirty="0"/>
              <a:t>Continue..</a:t>
            </a:r>
          </a:p>
        </p:txBody>
      </p:sp>
      <p:sp>
        <p:nvSpPr>
          <p:cNvPr id="3" name="Content Placeholder 2">
            <a:extLst>
              <a:ext uri="{FF2B5EF4-FFF2-40B4-BE49-F238E27FC236}">
                <a16:creationId xmlns:a16="http://schemas.microsoft.com/office/drawing/2014/main" id="{B7683E97-0736-4AF8-B640-58C2EFDE7FF1}"/>
              </a:ext>
            </a:extLst>
          </p:cNvPr>
          <p:cNvSpPr>
            <a:spLocks noGrp="1"/>
          </p:cNvSpPr>
          <p:nvPr>
            <p:ph idx="1"/>
          </p:nvPr>
        </p:nvSpPr>
        <p:spPr/>
        <p:txBody>
          <a:bodyPr/>
          <a:lstStyle/>
          <a:p>
            <a:r>
              <a:rPr lang="en-US" dirty="0"/>
              <a:t>In the C-Sharp, </a:t>
            </a:r>
          </a:p>
        </p:txBody>
      </p:sp>
      <p:pic>
        <p:nvPicPr>
          <p:cNvPr id="5" name="Picture 4">
            <a:extLst>
              <a:ext uri="{FF2B5EF4-FFF2-40B4-BE49-F238E27FC236}">
                <a16:creationId xmlns:a16="http://schemas.microsoft.com/office/drawing/2014/main" id="{9BD9BDA3-CA76-452C-9ED8-FB984D072F8C}"/>
              </a:ext>
            </a:extLst>
          </p:cNvPr>
          <p:cNvPicPr>
            <a:picLocks noChangeAspect="1"/>
          </p:cNvPicPr>
          <p:nvPr/>
        </p:nvPicPr>
        <p:blipFill>
          <a:blip r:embed="rId2"/>
          <a:stretch>
            <a:fillRect/>
          </a:stretch>
        </p:blipFill>
        <p:spPr>
          <a:xfrm>
            <a:off x="0" y="0"/>
            <a:ext cx="12192000" cy="6858000"/>
          </a:xfrm>
          <a:prstGeom prst="rect">
            <a:avLst/>
          </a:prstGeom>
        </p:spPr>
      </p:pic>
      <p:sp>
        <p:nvSpPr>
          <p:cNvPr id="7" name="TextBox 6">
            <a:extLst>
              <a:ext uri="{FF2B5EF4-FFF2-40B4-BE49-F238E27FC236}">
                <a16:creationId xmlns:a16="http://schemas.microsoft.com/office/drawing/2014/main" id="{15A65496-39B4-4547-8D53-2CC2CA5C792A}"/>
              </a:ext>
            </a:extLst>
          </p:cNvPr>
          <p:cNvSpPr txBox="1"/>
          <p:nvPr/>
        </p:nvSpPr>
        <p:spPr>
          <a:xfrm>
            <a:off x="2253673" y="1454971"/>
            <a:ext cx="9938327" cy="3046988"/>
          </a:xfrm>
          <a:prstGeom prst="rect">
            <a:avLst/>
          </a:prstGeom>
          <a:noFill/>
        </p:spPr>
        <p:txBody>
          <a:bodyPr wrap="square">
            <a:spAutoFit/>
          </a:bodyPr>
          <a:lstStyle/>
          <a:p>
            <a:pPr marL="457200" indent="-457200" algn="just">
              <a:buFont typeface="Arial" panose="020B0604020202020204" pitchFamily="34" charset="0"/>
              <a:buChar char="•"/>
            </a:pPr>
            <a:r>
              <a:rPr lang="en-US" sz="3200" b="0" i="0" dirty="0">
                <a:solidFill>
                  <a:schemeClr val="bg1"/>
                </a:solidFill>
                <a:effectLst/>
                <a:latin typeface="sf pro text"/>
              </a:rPr>
              <a:t>In the </a:t>
            </a:r>
            <a:r>
              <a:rPr lang="en-US" sz="3200" dirty="0">
                <a:solidFill>
                  <a:schemeClr val="bg1"/>
                </a:solidFill>
                <a:latin typeface="sf pro text"/>
              </a:rPr>
              <a:t>C-Sharp, w</a:t>
            </a:r>
            <a:r>
              <a:rPr lang="en-US" sz="3200" b="0" i="0" dirty="0">
                <a:solidFill>
                  <a:schemeClr val="bg1"/>
                </a:solidFill>
                <a:effectLst/>
                <a:latin typeface="sf pro text"/>
              </a:rPr>
              <a:t>e also have a few other types which are not considered primitive types and there are </a:t>
            </a:r>
            <a:r>
              <a:rPr lang="en-US" sz="3200" b="1" i="0" dirty="0">
                <a:solidFill>
                  <a:srgbClr val="FF0000"/>
                </a:solidFill>
                <a:effectLst/>
                <a:latin typeface="sf pro text"/>
              </a:rPr>
              <a:t>string</a:t>
            </a:r>
            <a:r>
              <a:rPr lang="en-US" sz="3200" b="0" i="0" dirty="0">
                <a:solidFill>
                  <a:schemeClr val="bg1"/>
                </a:solidFill>
                <a:effectLst/>
                <a:latin typeface="sf pro text"/>
              </a:rPr>
              <a:t>, </a:t>
            </a:r>
            <a:r>
              <a:rPr lang="en-US" sz="3200" b="1" i="0" dirty="0">
                <a:solidFill>
                  <a:srgbClr val="FF0000"/>
                </a:solidFill>
                <a:effectLst/>
                <a:latin typeface="sf pro text"/>
              </a:rPr>
              <a:t>array</a:t>
            </a:r>
            <a:r>
              <a:rPr lang="en-US" sz="3200" b="0" i="0" dirty="0">
                <a:solidFill>
                  <a:schemeClr val="bg1"/>
                </a:solidFill>
                <a:effectLst/>
                <a:latin typeface="sf pro text"/>
              </a:rPr>
              <a:t>, </a:t>
            </a:r>
            <a:r>
              <a:rPr lang="en-US" sz="3200" b="1" i="0" dirty="0" err="1">
                <a:solidFill>
                  <a:srgbClr val="FF0000"/>
                </a:solidFill>
                <a:effectLst/>
                <a:latin typeface="sf pro text"/>
              </a:rPr>
              <a:t>enum</a:t>
            </a:r>
            <a:r>
              <a:rPr lang="en-US" sz="3200" b="0" i="0" dirty="0">
                <a:solidFill>
                  <a:schemeClr val="bg1"/>
                </a:solidFill>
                <a:effectLst/>
                <a:latin typeface="sf pro text"/>
              </a:rPr>
              <a:t> and </a:t>
            </a:r>
            <a:r>
              <a:rPr lang="en-US" sz="3200" b="1" i="0" dirty="0">
                <a:solidFill>
                  <a:srgbClr val="FF0000"/>
                </a:solidFill>
                <a:effectLst/>
                <a:latin typeface="sf pro text"/>
              </a:rPr>
              <a:t>class</a:t>
            </a:r>
            <a:r>
              <a:rPr lang="en-US" sz="3200" b="0" i="0" dirty="0">
                <a:solidFill>
                  <a:schemeClr val="bg1"/>
                </a:solidFill>
                <a:effectLst/>
                <a:latin typeface="sf pro text"/>
              </a:rPr>
              <a:t>.</a:t>
            </a:r>
          </a:p>
          <a:p>
            <a:pPr marL="457200" indent="-457200" algn="l">
              <a:buFont typeface="Arial" panose="020B0604020202020204" pitchFamily="34" charset="0"/>
              <a:buChar char="•"/>
            </a:pPr>
            <a:r>
              <a:rPr lang="en-US" sz="3200" b="0" i="0" dirty="0">
                <a:solidFill>
                  <a:schemeClr val="bg1"/>
                </a:solidFill>
                <a:effectLst/>
                <a:latin typeface="sf pro text"/>
              </a:rPr>
              <a:t>You'll learn more about them throughout this course.</a:t>
            </a:r>
          </a:p>
          <a:p>
            <a:pPr marL="457200" indent="-457200" algn="l">
              <a:buFont typeface="Arial" panose="020B0604020202020204" pitchFamily="34" charset="0"/>
              <a:buChar char="•"/>
            </a:pPr>
            <a:r>
              <a:rPr lang="en-US" sz="3200" dirty="0">
                <a:solidFill>
                  <a:schemeClr val="bg1"/>
                </a:solidFill>
                <a:latin typeface="sf pro text"/>
              </a:rPr>
              <a:t>Now, w</a:t>
            </a:r>
            <a:r>
              <a:rPr lang="en-US" sz="3200" b="0" i="0" dirty="0">
                <a:solidFill>
                  <a:schemeClr val="bg1"/>
                </a:solidFill>
                <a:effectLst/>
                <a:latin typeface="sf pro text"/>
              </a:rPr>
              <a:t>e're going to talk about the concept of </a:t>
            </a:r>
            <a:r>
              <a:rPr lang="en-US" sz="3200" b="1" i="0" dirty="0">
                <a:solidFill>
                  <a:srgbClr val="FF0000"/>
                </a:solidFill>
                <a:effectLst/>
                <a:latin typeface="sf pro text"/>
              </a:rPr>
              <a:t>scope</a:t>
            </a:r>
            <a:r>
              <a:rPr lang="en-US" sz="3200" b="0" i="0" dirty="0">
                <a:solidFill>
                  <a:schemeClr val="bg1"/>
                </a:solidFill>
                <a:effectLst/>
                <a:latin typeface="sf pro text"/>
              </a:rPr>
              <a:t>.</a:t>
            </a:r>
          </a:p>
          <a:p>
            <a:pPr algn="just"/>
            <a:endParaRPr lang="en-US" sz="3200" b="0" i="0" dirty="0">
              <a:solidFill>
                <a:schemeClr val="bg1"/>
              </a:solidFill>
              <a:effectLst/>
              <a:latin typeface="sf pro text"/>
            </a:endParaRPr>
          </a:p>
        </p:txBody>
      </p:sp>
    </p:spTree>
    <p:extLst>
      <p:ext uri="{BB962C8B-B14F-4D97-AF65-F5344CB8AC3E}">
        <p14:creationId xmlns:p14="http://schemas.microsoft.com/office/powerpoint/2010/main" val="407318115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0571C-C728-4730-B775-0A0A5ADEC6A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4DEA4A9-E486-4AA4-917B-45BD0DD8991E}"/>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5DB507A7-AB56-4F7B-AA8C-7B5CB8EEF70A}"/>
              </a:ext>
            </a:extLst>
          </p:cNvPr>
          <p:cNvPicPr>
            <a:picLocks noChangeAspect="1"/>
          </p:cNvPicPr>
          <p:nvPr/>
        </p:nvPicPr>
        <p:blipFill>
          <a:blip r:embed="rId2"/>
          <a:stretch>
            <a:fillRect/>
          </a:stretch>
        </p:blipFill>
        <p:spPr>
          <a:xfrm>
            <a:off x="0" y="0"/>
            <a:ext cx="12192000" cy="6858000"/>
          </a:xfrm>
          <a:prstGeom prst="rect">
            <a:avLst/>
          </a:prstGeom>
        </p:spPr>
      </p:pic>
      <p:sp>
        <p:nvSpPr>
          <p:cNvPr id="7" name="TextBox 6">
            <a:extLst>
              <a:ext uri="{FF2B5EF4-FFF2-40B4-BE49-F238E27FC236}">
                <a16:creationId xmlns:a16="http://schemas.microsoft.com/office/drawing/2014/main" id="{0B595B33-2F7C-41F2-A7A3-1AACC06A54BD}"/>
              </a:ext>
            </a:extLst>
          </p:cNvPr>
          <p:cNvSpPr txBox="1"/>
          <p:nvPr/>
        </p:nvSpPr>
        <p:spPr>
          <a:xfrm>
            <a:off x="175490" y="3314641"/>
            <a:ext cx="12016509" cy="2308324"/>
          </a:xfrm>
          <a:prstGeom prst="rect">
            <a:avLst/>
          </a:prstGeom>
          <a:noFill/>
        </p:spPr>
        <p:txBody>
          <a:bodyPr wrap="square">
            <a:spAutoFit/>
          </a:bodyPr>
          <a:lstStyle/>
          <a:p>
            <a:pPr marL="285750" indent="-285750" algn="l">
              <a:buFont typeface="Arial" panose="020B0604020202020204" pitchFamily="34" charset="0"/>
              <a:buChar char="•"/>
            </a:pPr>
            <a:r>
              <a:rPr lang="en-US" sz="3600" b="0" i="0" dirty="0">
                <a:solidFill>
                  <a:schemeClr val="bg1"/>
                </a:solidFill>
                <a:effectLst/>
                <a:latin typeface="sf pro text"/>
              </a:rPr>
              <a:t>OK let's talk about the concept of scope</a:t>
            </a:r>
          </a:p>
          <a:p>
            <a:pPr marL="285750" indent="-285750" algn="l">
              <a:buFont typeface="Arial" panose="020B0604020202020204" pitchFamily="34" charset="0"/>
              <a:buChar char="•"/>
            </a:pPr>
            <a:r>
              <a:rPr lang="en-US" sz="3600" dirty="0">
                <a:solidFill>
                  <a:schemeClr val="bg1"/>
                </a:solidFill>
                <a:latin typeface="sf pro text"/>
              </a:rPr>
              <a:t>W</a:t>
            </a:r>
            <a:r>
              <a:rPr lang="en-US" sz="3600" b="0" i="0" dirty="0">
                <a:solidFill>
                  <a:schemeClr val="bg1"/>
                </a:solidFill>
                <a:effectLst/>
                <a:latin typeface="sf pro text"/>
              </a:rPr>
              <a:t>hat is the scope?</a:t>
            </a:r>
          </a:p>
          <a:p>
            <a:pPr marL="285750" indent="-285750" algn="l">
              <a:buFont typeface="Arial" panose="020B0604020202020204" pitchFamily="34" charset="0"/>
              <a:buChar char="•"/>
            </a:pPr>
            <a:r>
              <a:rPr lang="en-US" sz="3600" dirty="0">
                <a:solidFill>
                  <a:schemeClr val="bg1"/>
                </a:solidFill>
                <a:latin typeface="sf pro text"/>
              </a:rPr>
              <a:t>S</a:t>
            </a:r>
            <a:r>
              <a:rPr lang="en-US" sz="3600" b="0" i="0" dirty="0">
                <a:solidFill>
                  <a:schemeClr val="bg1"/>
                </a:solidFill>
                <a:effectLst/>
                <a:latin typeface="sf pro text"/>
              </a:rPr>
              <a:t>cope is where a variable or a constant has meaning and is accessible.</a:t>
            </a:r>
          </a:p>
        </p:txBody>
      </p:sp>
    </p:spTree>
    <p:extLst>
      <p:ext uri="{BB962C8B-B14F-4D97-AF65-F5344CB8AC3E}">
        <p14:creationId xmlns:p14="http://schemas.microsoft.com/office/powerpoint/2010/main" val="210333325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7C493F-E80D-4709-BAFB-A7A1AFA751B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91E7195-E67B-42EF-AE4C-9E1448D3C907}"/>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7C84B633-6190-42EA-9EBB-3C09B8CA98C7}"/>
              </a:ext>
            </a:extLst>
          </p:cNvPr>
          <p:cNvPicPr>
            <a:picLocks noChangeAspect="1"/>
          </p:cNvPicPr>
          <p:nvPr/>
        </p:nvPicPr>
        <p:blipFill>
          <a:blip r:embed="rId2"/>
          <a:stretch>
            <a:fillRect/>
          </a:stretch>
        </p:blipFill>
        <p:spPr>
          <a:xfrm>
            <a:off x="0" y="0"/>
            <a:ext cx="12192000" cy="6858000"/>
          </a:xfrm>
          <a:prstGeom prst="rect">
            <a:avLst/>
          </a:prstGeom>
        </p:spPr>
      </p:pic>
      <p:sp>
        <p:nvSpPr>
          <p:cNvPr id="6" name="Rectangle 5">
            <a:extLst>
              <a:ext uri="{FF2B5EF4-FFF2-40B4-BE49-F238E27FC236}">
                <a16:creationId xmlns:a16="http://schemas.microsoft.com/office/drawing/2014/main" id="{22539EEB-ED8A-45FD-8BDC-4AE5AD6E40CF}"/>
              </a:ext>
            </a:extLst>
          </p:cNvPr>
          <p:cNvSpPr/>
          <p:nvPr/>
        </p:nvSpPr>
        <p:spPr>
          <a:xfrm>
            <a:off x="838200" y="1825625"/>
            <a:ext cx="4121727" cy="38362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FF6A3D03-228B-45F4-90BD-45A284628B40}"/>
              </a:ext>
            </a:extLst>
          </p:cNvPr>
          <p:cNvSpPr/>
          <p:nvPr/>
        </p:nvSpPr>
        <p:spPr>
          <a:xfrm>
            <a:off x="1572491" y="2855479"/>
            <a:ext cx="3313545" cy="240001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3D4859FA-1883-4D3F-8048-3F8D7AA1EEC7}"/>
              </a:ext>
            </a:extLst>
          </p:cNvPr>
          <p:cNvSpPr/>
          <p:nvPr/>
        </p:nvSpPr>
        <p:spPr>
          <a:xfrm>
            <a:off x="2205183" y="3897745"/>
            <a:ext cx="2514600" cy="108065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5AD443B7-3A46-4D72-A71C-BE92FC176CA1}"/>
              </a:ext>
            </a:extLst>
          </p:cNvPr>
          <p:cNvSpPr txBox="1"/>
          <p:nvPr/>
        </p:nvSpPr>
        <p:spPr>
          <a:xfrm>
            <a:off x="5153891" y="1380556"/>
            <a:ext cx="6934200" cy="4801314"/>
          </a:xfrm>
          <a:prstGeom prst="rect">
            <a:avLst/>
          </a:prstGeom>
          <a:noFill/>
        </p:spPr>
        <p:txBody>
          <a:bodyPr wrap="square">
            <a:spAutoFit/>
          </a:bodyPr>
          <a:lstStyle/>
          <a:p>
            <a:pPr marL="285750" indent="-285750" algn="l">
              <a:buFont typeface="Arial" panose="020B0604020202020204" pitchFamily="34" charset="0"/>
              <a:buChar char="•"/>
            </a:pPr>
            <a:r>
              <a:rPr lang="en-US" b="0" i="0" dirty="0">
                <a:solidFill>
                  <a:schemeClr val="bg1"/>
                </a:solidFill>
                <a:effectLst/>
                <a:latin typeface="sf pro text"/>
              </a:rPr>
              <a:t>Take a look at this block of code here.</a:t>
            </a:r>
          </a:p>
          <a:p>
            <a:pPr marL="285750" indent="-285750" algn="l">
              <a:buFont typeface="Arial" panose="020B0604020202020204" pitchFamily="34" charset="0"/>
              <a:buChar char="•"/>
            </a:pPr>
            <a:r>
              <a:rPr lang="en-US" b="0" i="0" dirty="0">
                <a:solidFill>
                  <a:schemeClr val="bg1"/>
                </a:solidFill>
                <a:effectLst/>
                <a:latin typeface="sf pro text"/>
              </a:rPr>
              <a:t>As you know a block is indicated by curly braces.</a:t>
            </a:r>
          </a:p>
          <a:p>
            <a:pPr marL="285750" indent="-285750" algn="l">
              <a:buFont typeface="Arial" panose="020B0604020202020204" pitchFamily="34" charset="0"/>
              <a:buChar char="•"/>
            </a:pPr>
            <a:r>
              <a:rPr lang="en-US" b="0" i="0" dirty="0">
                <a:solidFill>
                  <a:schemeClr val="bg1"/>
                </a:solidFill>
                <a:effectLst/>
                <a:latin typeface="sf pro text"/>
              </a:rPr>
              <a:t>Here we have three blocks of code.</a:t>
            </a:r>
          </a:p>
          <a:p>
            <a:pPr marL="285750" indent="-285750" algn="l">
              <a:buFont typeface="Arial" panose="020B0604020202020204" pitchFamily="34" charset="0"/>
              <a:buChar char="•"/>
            </a:pPr>
            <a:r>
              <a:rPr lang="en-US" b="0" i="0" dirty="0">
                <a:solidFill>
                  <a:schemeClr val="bg1"/>
                </a:solidFill>
                <a:effectLst/>
                <a:latin typeface="sf pro text"/>
              </a:rPr>
              <a:t>Here's one </a:t>
            </a:r>
          </a:p>
          <a:p>
            <a:pPr marL="285750" indent="-285750" algn="l">
              <a:buFont typeface="Arial" panose="020B0604020202020204" pitchFamily="34" charset="0"/>
              <a:buChar char="•"/>
            </a:pPr>
            <a:r>
              <a:rPr lang="en-US" b="0" i="0" dirty="0">
                <a:solidFill>
                  <a:schemeClr val="bg1"/>
                </a:solidFill>
                <a:effectLst/>
                <a:latin typeface="sf pro text"/>
              </a:rPr>
              <a:t>here's another and </a:t>
            </a:r>
          </a:p>
          <a:p>
            <a:pPr marL="285750" indent="-285750" algn="l">
              <a:buFont typeface="Arial" panose="020B0604020202020204" pitchFamily="34" charset="0"/>
              <a:buChar char="•"/>
            </a:pPr>
            <a:r>
              <a:rPr lang="en-US" b="0" i="0" dirty="0">
                <a:solidFill>
                  <a:schemeClr val="bg1"/>
                </a:solidFill>
                <a:effectLst/>
                <a:latin typeface="sf pro text"/>
              </a:rPr>
              <a:t>here's the last one in the first block.</a:t>
            </a:r>
          </a:p>
          <a:p>
            <a:pPr marL="285750" indent="-285750" algn="l">
              <a:buFont typeface="Arial" panose="020B0604020202020204" pitchFamily="34" charset="0"/>
              <a:buChar char="•"/>
            </a:pPr>
            <a:r>
              <a:rPr lang="en-US" b="0" i="0" dirty="0">
                <a:solidFill>
                  <a:schemeClr val="bg1"/>
                </a:solidFill>
                <a:effectLst/>
                <a:latin typeface="sf pro text"/>
              </a:rPr>
              <a:t>I've got a variable called </a:t>
            </a:r>
            <a:r>
              <a:rPr lang="en-US" b="1" i="0" dirty="0">
                <a:solidFill>
                  <a:srgbClr val="FF0000"/>
                </a:solidFill>
                <a:effectLst/>
                <a:latin typeface="sf pro text"/>
              </a:rPr>
              <a:t>a</a:t>
            </a:r>
            <a:r>
              <a:rPr lang="en-US" b="0" i="0" dirty="0">
                <a:solidFill>
                  <a:schemeClr val="bg1"/>
                </a:solidFill>
                <a:effectLst/>
                <a:latin typeface="sf pro text"/>
              </a:rPr>
              <a:t> and </a:t>
            </a:r>
            <a:r>
              <a:rPr lang="en-US" b="1" i="0" dirty="0">
                <a:solidFill>
                  <a:srgbClr val="FF0000"/>
                </a:solidFill>
                <a:effectLst/>
                <a:latin typeface="sf pro text"/>
              </a:rPr>
              <a:t>a</a:t>
            </a:r>
            <a:r>
              <a:rPr lang="en-US" b="0" i="0" dirty="0">
                <a:solidFill>
                  <a:schemeClr val="bg1"/>
                </a:solidFill>
                <a:effectLst/>
                <a:latin typeface="sf pro text"/>
              </a:rPr>
              <a:t> is accessible anywhere inside this block or any of its child blocks.</a:t>
            </a:r>
          </a:p>
          <a:p>
            <a:pPr marL="285750" indent="-285750" algn="l">
              <a:buFont typeface="Arial" panose="020B0604020202020204" pitchFamily="34" charset="0"/>
              <a:buChar char="•"/>
            </a:pPr>
            <a:r>
              <a:rPr lang="en-US" b="0" i="0" dirty="0">
                <a:solidFill>
                  <a:schemeClr val="bg1"/>
                </a:solidFill>
                <a:effectLst/>
                <a:latin typeface="sf pro text"/>
              </a:rPr>
              <a:t>If I go out of this block and try to access </a:t>
            </a:r>
            <a:r>
              <a:rPr lang="en-US" b="1" i="0" dirty="0">
                <a:solidFill>
                  <a:srgbClr val="FF0000"/>
                </a:solidFill>
                <a:effectLst/>
                <a:latin typeface="sf pro text"/>
              </a:rPr>
              <a:t>a</a:t>
            </a:r>
            <a:r>
              <a:rPr lang="en-US" b="0" i="0" dirty="0">
                <a:solidFill>
                  <a:schemeClr val="bg1"/>
                </a:solidFill>
                <a:effectLst/>
                <a:latin typeface="sf pro text"/>
              </a:rPr>
              <a:t> the program will not compile</a:t>
            </a:r>
          </a:p>
          <a:p>
            <a:pPr marL="285750" indent="-285750" algn="l">
              <a:buFont typeface="Arial" panose="020B0604020202020204" pitchFamily="34" charset="0"/>
              <a:buChar char="•"/>
            </a:pPr>
            <a:r>
              <a:rPr lang="en-US" dirty="0">
                <a:solidFill>
                  <a:schemeClr val="bg1"/>
                </a:solidFill>
                <a:latin typeface="sf pro text"/>
              </a:rPr>
              <a:t>T</a:t>
            </a:r>
            <a:r>
              <a:rPr lang="en-US" b="0" i="0" dirty="0">
                <a:solidFill>
                  <a:schemeClr val="bg1"/>
                </a:solidFill>
                <a:effectLst/>
                <a:latin typeface="sf pro text"/>
              </a:rPr>
              <a:t>he same rule applies to other variables.</a:t>
            </a:r>
          </a:p>
          <a:p>
            <a:pPr marL="285750" indent="-285750" algn="l">
              <a:buFont typeface="Arial" panose="020B0604020202020204" pitchFamily="34" charset="0"/>
              <a:buChar char="•"/>
            </a:pPr>
            <a:r>
              <a:rPr lang="en-US" b="0" i="0" dirty="0">
                <a:solidFill>
                  <a:schemeClr val="bg1"/>
                </a:solidFill>
                <a:effectLst/>
                <a:latin typeface="sf pro text"/>
              </a:rPr>
              <a:t>So let's take a look at this block here. </a:t>
            </a:r>
            <a:r>
              <a:rPr lang="en-US" b="1" i="0" dirty="0">
                <a:solidFill>
                  <a:srgbClr val="FF0000"/>
                </a:solidFill>
                <a:effectLst/>
                <a:latin typeface="sf pro text"/>
              </a:rPr>
              <a:t>b</a:t>
            </a:r>
            <a:r>
              <a:rPr lang="en-US" b="0" i="0" dirty="0">
                <a:solidFill>
                  <a:schemeClr val="bg1"/>
                </a:solidFill>
                <a:effectLst/>
                <a:latin typeface="sf pro text"/>
              </a:rPr>
              <a:t> is meaningful anywhere inside this block or any of its children.</a:t>
            </a:r>
          </a:p>
          <a:p>
            <a:pPr marL="285750" indent="-285750" algn="l">
              <a:buFont typeface="Arial" panose="020B0604020202020204" pitchFamily="34" charset="0"/>
              <a:buChar char="•"/>
            </a:pPr>
            <a:r>
              <a:rPr lang="en-US" b="0" i="0" dirty="0">
                <a:solidFill>
                  <a:schemeClr val="bg1"/>
                </a:solidFill>
                <a:effectLst/>
                <a:latin typeface="sf pro text"/>
              </a:rPr>
              <a:t>If I go outside this block and try to access </a:t>
            </a:r>
            <a:r>
              <a:rPr lang="en-US" b="1" i="0" dirty="0">
                <a:solidFill>
                  <a:srgbClr val="FF0000"/>
                </a:solidFill>
                <a:effectLst/>
                <a:latin typeface="sf pro text"/>
              </a:rPr>
              <a:t>b</a:t>
            </a:r>
            <a:r>
              <a:rPr lang="en-US" b="0" i="0" dirty="0">
                <a:solidFill>
                  <a:schemeClr val="bg1"/>
                </a:solidFill>
                <a:effectLst/>
                <a:latin typeface="sf pro text"/>
              </a:rPr>
              <a:t> I'm going to get a compile time error.</a:t>
            </a:r>
          </a:p>
          <a:p>
            <a:pPr marL="285750" indent="-285750" algn="l">
              <a:buFont typeface="Arial" panose="020B0604020202020204" pitchFamily="34" charset="0"/>
              <a:buChar char="•"/>
            </a:pPr>
            <a:r>
              <a:rPr lang="en-US" b="0" i="0" dirty="0">
                <a:solidFill>
                  <a:schemeClr val="bg1"/>
                </a:solidFill>
                <a:effectLst/>
                <a:latin typeface="sf pro text"/>
              </a:rPr>
              <a:t>Ok I think that's enough theory for now. </a:t>
            </a:r>
            <a:r>
              <a:rPr lang="en-US" b="1" i="0" dirty="0">
                <a:solidFill>
                  <a:srgbClr val="FF0000"/>
                </a:solidFill>
                <a:effectLst/>
                <a:latin typeface="sf pro text"/>
              </a:rPr>
              <a:t>Let's open our visual studio and do some coding.</a:t>
            </a:r>
          </a:p>
        </p:txBody>
      </p:sp>
    </p:spTree>
    <p:extLst>
      <p:ext uri="{BB962C8B-B14F-4D97-AF65-F5344CB8AC3E}">
        <p14:creationId xmlns:p14="http://schemas.microsoft.com/office/powerpoint/2010/main" val="68446765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EE09E67-30ED-4E27-A744-85459446414B}"/>
              </a:ext>
            </a:extLst>
          </p:cNvPr>
          <p:cNvSpPr>
            <a:spLocks noGrp="1"/>
          </p:cNvSpPr>
          <p:nvPr>
            <p:ph type="title"/>
          </p:nvPr>
        </p:nvSpPr>
        <p:spPr/>
        <p:txBody>
          <a:bodyPr/>
          <a:lstStyle/>
          <a:p>
            <a:endParaRPr lang="en-US"/>
          </a:p>
        </p:txBody>
      </p:sp>
      <p:sp>
        <p:nvSpPr>
          <p:cNvPr id="9" name="Content Placeholder 8">
            <a:extLst>
              <a:ext uri="{FF2B5EF4-FFF2-40B4-BE49-F238E27FC236}">
                <a16:creationId xmlns:a16="http://schemas.microsoft.com/office/drawing/2014/main" id="{8F1D6BE9-244F-4AC0-9E6C-749BFE55033F}"/>
              </a:ext>
            </a:extLst>
          </p:cNvPr>
          <p:cNvSpPr>
            <a:spLocks noGrp="1"/>
          </p:cNvSpPr>
          <p:nvPr>
            <p:ph idx="1"/>
          </p:nvPr>
        </p:nvSpPr>
        <p:spPr/>
        <p:txBody>
          <a:bodyPr/>
          <a:lstStyle/>
          <a:p>
            <a:endParaRPr lang="en-US"/>
          </a:p>
        </p:txBody>
      </p:sp>
      <p:pic>
        <p:nvPicPr>
          <p:cNvPr id="11" name="Picture 10">
            <a:extLst>
              <a:ext uri="{FF2B5EF4-FFF2-40B4-BE49-F238E27FC236}">
                <a16:creationId xmlns:a16="http://schemas.microsoft.com/office/drawing/2014/main" id="{36867019-A51E-4B9D-97B7-89035F893F20}"/>
              </a:ext>
            </a:extLst>
          </p:cNvPr>
          <p:cNvPicPr>
            <a:picLocks noChangeAspect="1"/>
          </p:cNvPicPr>
          <p:nvPr/>
        </p:nvPicPr>
        <p:blipFill>
          <a:blip r:embed="rId2"/>
          <a:stretch>
            <a:fillRect/>
          </a:stretch>
        </p:blipFill>
        <p:spPr>
          <a:xfrm>
            <a:off x="0" y="0"/>
            <a:ext cx="12192000" cy="6858000"/>
          </a:xfrm>
          <a:prstGeom prst="rect">
            <a:avLst/>
          </a:prstGeom>
        </p:spPr>
      </p:pic>
      <p:sp>
        <p:nvSpPr>
          <p:cNvPr id="13" name="Rectangle 12">
            <a:extLst>
              <a:ext uri="{FF2B5EF4-FFF2-40B4-BE49-F238E27FC236}">
                <a16:creationId xmlns:a16="http://schemas.microsoft.com/office/drawing/2014/main" id="{E1C692C3-BD71-4A30-891A-1B8CE9342F07}"/>
              </a:ext>
            </a:extLst>
          </p:cNvPr>
          <p:cNvSpPr/>
          <p:nvPr/>
        </p:nvSpPr>
        <p:spPr>
          <a:xfrm>
            <a:off x="330201" y="5844814"/>
            <a:ext cx="11741725" cy="3321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7B95B6-8E7C-413C-924B-73FDB57055E2}"/>
              </a:ext>
            </a:extLst>
          </p:cNvPr>
          <p:cNvSpPr/>
          <p:nvPr/>
        </p:nvSpPr>
        <p:spPr>
          <a:xfrm>
            <a:off x="3941619" y="3002177"/>
            <a:ext cx="778163" cy="3321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65C6C002-23F2-4B7D-B185-ED050B43DF21}"/>
              </a:ext>
            </a:extLst>
          </p:cNvPr>
          <p:cNvSpPr txBox="1"/>
          <p:nvPr/>
        </p:nvSpPr>
        <p:spPr>
          <a:xfrm>
            <a:off x="0" y="4001294"/>
            <a:ext cx="5264727" cy="769441"/>
          </a:xfrm>
          <a:prstGeom prst="rect">
            <a:avLst/>
          </a:prstGeom>
          <a:noFill/>
        </p:spPr>
        <p:txBody>
          <a:bodyPr wrap="square" rtlCol="0">
            <a:spAutoFit/>
          </a:bodyPr>
          <a:lstStyle/>
          <a:p>
            <a:r>
              <a:rPr lang="en-US" sz="4400" dirty="0">
                <a:solidFill>
                  <a:srgbClr val="FF0000"/>
                </a:solidFill>
              </a:rPr>
              <a:t>Build: Ctrl + Shift + b</a:t>
            </a:r>
          </a:p>
        </p:txBody>
      </p:sp>
      <p:sp>
        <p:nvSpPr>
          <p:cNvPr id="17" name="TextBox 16">
            <a:extLst>
              <a:ext uri="{FF2B5EF4-FFF2-40B4-BE49-F238E27FC236}">
                <a16:creationId xmlns:a16="http://schemas.microsoft.com/office/drawing/2014/main" id="{8716BAD6-3E62-4924-AC1A-311C19F40EE2}"/>
              </a:ext>
            </a:extLst>
          </p:cNvPr>
          <p:cNvSpPr txBox="1"/>
          <p:nvPr/>
        </p:nvSpPr>
        <p:spPr>
          <a:xfrm>
            <a:off x="4881419" y="9238"/>
            <a:ext cx="7250544" cy="6494085"/>
          </a:xfrm>
          <a:prstGeom prst="rect">
            <a:avLst/>
          </a:prstGeom>
          <a:noFill/>
        </p:spPr>
        <p:txBody>
          <a:bodyPr wrap="square">
            <a:spAutoFit/>
          </a:bodyPr>
          <a:lstStyle/>
          <a:p>
            <a:pPr marL="285750" indent="-285750">
              <a:buFont typeface="Arial" panose="020B0604020202020204" pitchFamily="34" charset="0"/>
              <a:buChar char="•"/>
            </a:pPr>
            <a:r>
              <a:rPr lang="en-US" sz="1600" dirty="0">
                <a:solidFill>
                  <a:srgbClr val="FFC000"/>
                </a:solidFill>
              </a:rPr>
              <a:t>OK let's start by declaring a variable of type byte and call it number.</a:t>
            </a:r>
          </a:p>
          <a:p>
            <a:pPr marL="285750" indent="-285750">
              <a:buFont typeface="Arial" panose="020B0604020202020204" pitchFamily="34" charset="0"/>
              <a:buChar char="•"/>
            </a:pPr>
            <a:endParaRPr lang="en-US" sz="1600" dirty="0">
              <a:solidFill>
                <a:srgbClr val="FFC000"/>
              </a:solidFill>
            </a:endParaRPr>
          </a:p>
          <a:p>
            <a:pPr marL="285750" indent="-285750">
              <a:buFont typeface="Arial" panose="020B0604020202020204" pitchFamily="34" charset="0"/>
              <a:buChar char="•"/>
            </a:pPr>
            <a:r>
              <a:rPr lang="en-US" sz="1600" dirty="0">
                <a:solidFill>
                  <a:srgbClr val="FFC000"/>
                </a:solidFill>
              </a:rPr>
              <a:t>Now we want to display it on the console.</a:t>
            </a:r>
          </a:p>
          <a:p>
            <a:pPr marL="285750" indent="-285750">
              <a:buFont typeface="Arial" panose="020B0604020202020204" pitchFamily="34" charset="0"/>
              <a:buChar char="•"/>
            </a:pPr>
            <a:endParaRPr lang="en-US" sz="1600" dirty="0">
              <a:solidFill>
                <a:srgbClr val="FFC000"/>
              </a:solidFill>
            </a:endParaRPr>
          </a:p>
          <a:p>
            <a:pPr marL="285750" indent="-285750">
              <a:buFont typeface="Arial" panose="020B0604020202020204" pitchFamily="34" charset="0"/>
              <a:buChar char="•"/>
            </a:pPr>
            <a:r>
              <a:rPr lang="en-US" sz="1600" dirty="0">
                <a:solidFill>
                  <a:srgbClr val="FFC000"/>
                </a:solidFill>
              </a:rPr>
              <a:t>So as you remember that we type </a:t>
            </a:r>
            <a:r>
              <a:rPr lang="en-US" sz="1600" dirty="0" err="1">
                <a:solidFill>
                  <a:srgbClr val="FFC000"/>
                </a:solidFill>
              </a:rPr>
              <a:t>console.writeline</a:t>
            </a:r>
            <a:r>
              <a:rPr lang="en-US" sz="1600" dirty="0">
                <a:solidFill>
                  <a:srgbClr val="FFC000"/>
                </a:solidFill>
              </a:rPr>
              <a:t> input the variable here.</a:t>
            </a:r>
          </a:p>
          <a:p>
            <a:pPr marL="285750" indent="-285750">
              <a:buFont typeface="Arial" panose="020B0604020202020204" pitchFamily="34" charset="0"/>
              <a:buChar char="•"/>
            </a:pPr>
            <a:endParaRPr lang="en-US" sz="1600" dirty="0">
              <a:solidFill>
                <a:srgbClr val="FFC000"/>
              </a:solidFill>
            </a:endParaRPr>
          </a:p>
          <a:p>
            <a:pPr marL="285750" indent="-285750">
              <a:buFont typeface="Arial" panose="020B0604020202020204" pitchFamily="34" charset="0"/>
              <a:buChar char="•"/>
            </a:pPr>
            <a:r>
              <a:rPr lang="en-US" sz="1600" dirty="0">
                <a:solidFill>
                  <a:srgbClr val="FFC000"/>
                </a:solidFill>
              </a:rPr>
              <a:t>Using System is a namespace and Console is a class that is defined in the System namespace.</a:t>
            </a:r>
          </a:p>
          <a:p>
            <a:pPr marL="285750" indent="-285750">
              <a:buFont typeface="Arial" panose="020B0604020202020204" pitchFamily="34" charset="0"/>
              <a:buChar char="•"/>
            </a:pPr>
            <a:endParaRPr lang="en-US" sz="1600" dirty="0">
              <a:solidFill>
                <a:srgbClr val="FFC000"/>
              </a:solidFill>
            </a:endParaRPr>
          </a:p>
          <a:p>
            <a:pPr marL="285750" indent="-285750">
              <a:buFont typeface="Arial" panose="020B0604020202020204" pitchFamily="34" charset="0"/>
              <a:buChar char="•"/>
            </a:pPr>
            <a:r>
              <a:rPr lang="en-US" sz="1600" dirty="0">
                <a:solidFill>
                  <a:srgbClr val="FFC000"/>
                </a:solidFill>
              </a:rPr>
              <a:t>So in order to use the console class we need that declaration here on the top.</a:t>
            </a:r>
          </a:p>
          <a:p>
            <a:pPr marL="285750" indent="-285750">
              <a:buFont typeface="Arial" panose="020B0604020202020204" pitchFamily="34" charset="0"/>
              <a:buChar char="•"/>
            </a:pPr>
            <a:endParaRPr lang="en-US" sz="1600" dirty="0">
              <a:solidFill>
                <a:srgbClr val="FFC000"/>
              </a:solidFill>
            </a:endParaRPr>
          </a:p>
          <a:p>
            <a:pPr marL="285750" indent="-285750">
              <a:buFont typeface="Arial" panose="020B0604020202020204" pitchFamily="34" charset="0"/>
              <a:buChar char="•"/>
            </a:pPr>
            <a:r>
              <a:rPr lang="en-US" sz="1600" dirty="0">
                <a:solidFill>
                  <a:srgbClr val="FFC000"/>
                </a:solidFill>
              </a:rPr>
              <a:t>OK now take a look at this number here.</a:t>
            </a:r>
          </a:p>
          <a:p>
            <a:pPr marL="285750" indent="-285750">
              <a:buFont typeface="Arial" panose="020B0604020202020204" pitchFamily="34" charset="0"/>
              <a:buChar char="•"/>
            </a:pPr>
            <a:endParaRPr lang="en-US" sz="1600" dirty="0">
              <a:solidFill>
                <a:srgbClr val="FFC000"/>
              </a:solidFill>
            </a:endParaRPr>
          </a:p>
          <a:p>
            <a:pPr marL="285750" indent="-285750">
              <a:buFont typeface="Arial" panose="020B0604020202020204" pitchFamily="34" charset="0"/>
              <a:buChar char="•"/>
            </a:pPr>
            <a:r>
              <a:rPr lang="en-US" sz="1600" dirty="0">
                <a:solidFill>
                  <a:srgbClr val="FFC000"/>
                </a:solidFill>
              </a:rPr>
              <a:t>It has a red underline.</a:t>
            </a:r>
          </a:p>
          <a:p>
            <a:pPr marL="285750" indent="-285750">
              <a:buFont typeface="Arial" panose="020B0604020202020204" pitchFamily="34" charset="0"/>
              <a:buChar char="•"/>
            </a:pPr>
            <a:endParaRPr lang="en-US" sz="1600" dirty="0">
              <a:solidFill>
                <a:srgbClr val="FFC000"/>
              </a:solidFill>
            </a:endParaRPr>
          </a:p>
          <a:p>
            <a:pPr marL="285750" indent="-285750">
              <a:buFont typeface="Arial" panose="020B0604020202020204" pitchFamily="34" charset="0"/>
              <a:buChar char="•"/>
            </a:pPr>
            <a:r>
              <a:rPr lang="en-US" sz="1600" dirty="0">
                <a:solidFill>
                  <a:srgbClr val="FFC000"/>
                </a:solidFill>
              </a:rPr>
              <a:t>And if we put the mouse cursor here it says local variable number might not be initialized before accessing.</a:t>
            </a:r>
          </a:p>
          <a:p>
            <a:pPr marL="285750" indent="-285750">
              <a:buFont typeface="Arial" panose="020B0604020202020204" pitchFamily="34" charset="0"/>
              <a:buChar char="•"/>
            </a:pPr>
            <a:endParaRPr lang="en-US" sz="1600" dirty="0">
              <a:solidFill>
                <a:srgbClr val="FFC000"/>
              </a:solidFill>
            </a:endParaRPr>
          </a:p>
          <a:p>
            <a:pPr marL="285750" indent="-285750">
              <a:buFont typeface="Arial" panose="020B0604020202020204" pitchFamily="34" charset="0"/>
              <a:buChar char="•"/>
            </a:pPr>
            <a:r>
              <a:rPr lang="en-US" sz="1600" dirty="0">
                <a:solidFill>
                  <a:srgbClr val="FFC000"/>
                </a:solidFill>
              </a:rPr>
              <a:t>If you remember from the slides I told you in C-sharp before you can access a variable you need to set it in it to initialize it.</a:t>
            </a:r>
          </a:p>
          <a:p>
            <a:pPr marL="285750" indent="-285750">
              <a:buFont typeface="Arial" panose="020B0604020202020204" pitchFamily="34" charset="0"/>
              <a:buChar char="•"/>
            </a:pPr>
            <a:r>
              <a:rPr lang="en-US" sz="1600" dirty="0">
                <a:solidFill>
                  <a:srgbClr val="FFC000"/>
                </a:solidFill>
              </a:rPr>
              <a:t>And that's the reason here we have the red underline we cannot display the number on the console before initializing that.</a:t>
            </a:r>
          </a:p>
          <a:p>
            <a:pPr marL="285750" indent="-285750">
              <a:buFont typeface="Arial" panose="020B0604020202020204" pitchFamily="34" charset="0"/>
              <a:buChar char="•"/>
            </a:pPr>
            <a:endParaRPr lang="en-US" sz="1600" dirty="0">
              <a:solidFill>
                <a:srgbClr val="FFC000"/>
              </a:solidFill>
            </a:endParaRPr>
          </a:p>
          <a:p>
            <a:pPr marL="285750" indent="-285750">
              <a:buFont typeface="Arial" panose="020B0604020202020204" pitchFamily="34" charset="0"/>
              <a:buChar char="•"/>
            </a:pPr>
            <a:r>
              <a:rPr lang="en-US" sz="1600" dirty="0">
                <a:solidFill>
                  <a:srgbClr val="FFC000"/>
                </a:solidFill>
              </a:rPr>
              <a:t>So if I try to compile the application we're going to get an error </a:t>
            </a:r>
          </a:p>
          <a:p>
            <a:pPr marL="285750" indent="-285750">
              <a:buFont typeface="Arial" panose="020B0604020202020204" pitchFamily="34" charset="0"/>
              <a:buChar char="•"/>
            </a:pPr>
            <a:r>
              <a:rPr lang="en-US" sz="1600" dirty="0">
                <a:solidFill>
                  <a:srgbClr val="FFC000"/>
                </a:solidFill>
              </a:rPr>
              <a:t>to compile an application you press control shift and B.</a:t>
            </a:r>
          </a:p>
        </p:txBody>
      </p:sp>
    </p:spTree>
    <p:extLst>
      <p:ext uri="{BB962C8B-B14F-4D97-AF65-F5344CB8AC3E}">
        <p14:creationId xmlns:p14="http://schemas.microsoft.com/office/powerpoint/2010/main" val="32583093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F2AEC3-ED49-4FF1-8A8D-8FF973079C1B}"/>
              </a:ext>
            </a:extLst>
          </p:cNvPr>
          <p:cNvSpPr>
            <a:spLocks noGrp="1"/>
          </p:cNvSpPr>
          <p:nvPr>
            <p:ph type="title"/>
          </p:nvPr>
        </p:nvSpPr>
        <p:spPr/>
        <p:txBody>
          <a:bodyPr/>
          <a:lstStyle/>
          <a:p>
            <a:r>
              <a:rPr lang="en-US" dirty="0"/>
              <a:t>Continue..</a:t>
            </a:r>
          </a:p>
        </p:txBody>
      </p:sp>
      <p:sp>
        <p:nvSpPr>
          <p:cNvPr id="3" name="Content Placeholder 2">
            <a:extLst>
              <a:ext uri="{FF2B5EF4-FFF2-40B4-BE49-F238E27FC236}">
                <a16:creationId xmlns:a16="http://schemas.microsoft.com/office/drawing/2014/main" id="{55D74800-B5A0-4BFC-AD0B-A228ED81CF59}"/>
              </a:ext>
            </a:extLst>
          </p:cNvPr>
          <p:cNvSpPr>
            <a:spLocks noGrp="1"/>
          </p:cNvSpPr>
          <p:nvPr>
            <p:ph idx="1"/>
          </p:nvPr>
        </p:nvSpPr>
        <p:spPr/>
        <p:txBody>
          <a:bodyPr/>
          <a:lstStyle/>
          <a:p>
            <a:r>
              <a:rPr lang="en-US" dirty="0"/>
              <a:t>Type Conversions</a:t>
            </a:r>
          </a:p>
          <a:p>
            <a:r>
              <a:rPr lang="en-US" dirty="0"/>
              <a:t>Demo: Type Conversions</a:t>
            </a:r>
          </a:p>
          <a:p>
            <a:r>
              <a:rPr lang="en-US" dirty="0"/>
              <a:t>Operators</a:t>
            </a:r>
          </a:p>
          <a:p>
            <a:r>
              <a:rPr lang="en-US" dirty="0"/>
              <a:t>What are logical operators?</a:t>
            </a:r>
          </a:p>
          <a:p>
            <a:r>
              <a:rPr lang="en-US" dirty="0"/>
              <a:t>Demo: Operators</a:t>
            </a:r>
          </a:p>
          <a:p>
            <a:r>
              <a:rPr lang="en-US" dirty="0"/>
              <a:t>Comments</a:t>
            </a:r>
          </a:p>
          <a:p>
            <a:r>
              <a:rPr lang="en-US" dirty="0"/>
              <a:t>Quiz 1: Fundamental of C# and .NET</a:t>
            </a:r>
          </a:p>
          <a:p>
            <a:r>
              <a:rPr lang="en-US" dirty="0"/>
              <a:t>Quiz 2: Primitive Type and Expressions</a:t>
            </a:r>
          </a:p>
        </p:txBody>
      </p:sp>
    </p:spTree>
    <p:extLst>
      <p:ext uri="{BB962C8B-B14F-4D97-AF65-F5344CB8AC3E}">
        <p14:creationId xmlns:p14="http://schemas.microsoft.com/office/powerpoint/2010/main" val="27455366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08131-B3D4-4DE9-B74D-81B36E64963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F84C960-690E-4663-A148-527FB90704AC}"/>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21916FF2-7D92-4248-8EB0-D559ADAF13CC}"/>
              </a:ext>
            </a:extLst>
          </p:cNvPr>
          <p:cNvPicPr>
            <a:picLocks noChangeAspect="1"/>
          </p:cNvPicPr>
          <p:nvPr/>
        </p:nvPicPr>
        <p:blipFill>
          <a:blip r:embed="rId2"/>
          <a:stretch>
            <a:fillRect/>
          </a:stretch>
        </p:blipFill>
        <p:spPr>
          <a:xfrm>
            <a:off x="0" y="0"/>
            <a:ext cx="12192000" cy="6858000"/>
          </a:xfrm>
          <a:prstGeom prst="rect">
            <a:avLst/>
          </a:prstGeom>
        </p:spPr>
      </p:pic>
      <p:sp>
        <p:nvSpPr>
          <p:cNvPr id="6" name="Rectangle 5">
            <a:extLst>
              <a:ext uri="{FF2B5EF4-FFF2-40B4-BE49-F238E27FC236}">
                <a16:creationId xmlns:a16="http://schemas.microsoft.com/office/drawing/2014/main" id="{EEB6D74E-8ACC-4CE0-AF30-46D2933BB461}"/>
              </a:ext>
            </a:extLst>
          </p:cNvPr>
          <p:cNvSpPr/>
          <p:nvPr/>
        </p:nvSpPr>
        <p:spPr>
          <a:xfrm>
            <a:off x="330201" y="5844814"/>
            <a:ext cx="11741725" cy="3321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5A3693DD-1BBC-4697-8AA0-D72DAD08593D}"/>
              </a:ext>
            </a:extLst>
          </p:cNvPr>
          <p:cNvSpPr/>
          <p:nvPr/>
        </p:nvSpPr>
        <p:spPr>
          <a:xfrm>
            <a:off x="3941619" y="3002177"/>
            <a:ext cx="778163" cy="3321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354E1A2A-4454-4BB2-8184-003EA6D983E9}"/>
              </a:ext>
            </a:extLst>
          </p:cNvPr>
          <p:cNvSpPr/>
          <p:nvPr/>
        </p:nvSpPr>
        <p:spPr>
          <a:xfrm>
            <a:off x="2834411" y="2798617"/>
            <a:ext cx="915553" cy="20355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20862266-A0EF-4FD4-B049-D499DECD7BFA}"/>
              </a:ext>
            </a:extLst>
          </p:cNvPr>
          <p:cNvSpPr txBox="1"/>
          <p:nvPr/>
        </p:nvSpPr>
        <p:spPr>
          <a:xfrm>
            <a:off x="-1" y="4178728"/>
            <a:ext cx="6567055" cy="523220"/>
          </a:xfrm>
          <a:prstGeom prst="rect">
            <a:avLst/>
          </a:prstGeom>
          <a:noFill/>
        </p:spPr>
        <p:txBody>
          <a:bodyPr wrap="square" rtlCol="0">
            <a:spAutoFit/>
          </a:bodyPr>
          <a:lstStyle/>
          <a:p>
            <a:r>
              <a:rPr lang="en-US" sz="2800" dirty="0">
                <a:solidFill>
                  <a:srgbClr val="FF0000"/>
                </a:solidFill>
              </a:rPr>
              <a:t>Build: Ctrl + Shift + b</a:t>
            </a:r>
          </a:p>
        </p:txBody>
      </p:sp>
      <p:sp>
        <p:nvSpPr>
          <p:cNvPr id="11" name="TextBox 10">
            <a:extLst>
              <a:ext uri="{FF2B5EF4-FFF2-40B4-BE49-F238E27FC236}">
                <a16:creationId xmlns:a16="http://schemas.microsoft.com/office/drawing/2014/main" id="{DF31E585-B692-4669-B9F8-01060995EBB3}"/>
              </a:ext>
            </a:extLst>
          </p:cNvPr>
          <p:cNvSpPr txBox="1"/>
          <p:nvPr/>
        </p:nvSpPr>
        <p:spPr>
          <a:xfrm>
            <a:off x="5256646" y="1393002"/>
            <a:ext cx="6192982" cy="34163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FFC000"/>
                </a:solidFill>
              </a:rPr>
              <a:t>We can solve this problem by initializing number like setting it to 2 for example.</a:t>
            </a:r>
          </a:p>
          <a:p>
            <a:pPr marL="285750" indent="-285750">
              <a:buFont typeface="Arial" panose="020B0604020202020204" pitchFamily="34" charset="0"/>
              <a:buChar char="•"/>
            </a:pPr>
            <a:endParaRPr lang="en-US" dirty="0">
              <a:solidFill>
                <a:srgbClr val="FFC000"/>
              </a:solidFill>
            </a:endParaRPr>
          </a:p>
          <a:p>
            <a:pPr marL="285750" indent="-285750">
              <a:buFont typeface="Arial" panose="020B0604020202020204" pitchFamily="34" charset="0"/>
              <a:buChar char="•"/>
            </a:pPr>
            <a:r>
              <a:rPr lang="en-US" dirty="0">
                <a:solidFill>
                  <a:srgbClr val="FFC000"/>
                </a:solidFill>
              </a:rPr>
              <a:t>And you see the red underline is gone.</a:t>
            </a:r>
          </a:p>
          <a:p>
            <a:pPr marL="285750" indent="-285750">
              <a:buFont typeface="Arial" panose="020B0604020202020204" pitchFamily="34" charset="0"/>
              <a:buChar char="•"/>
            </a:pPr>
            <a:endParaRPr lang="en-US" dirty="0">
              <a:solidFill>
                <a:srgbClr val="FFC000"/>
              </a:solidFill>
            </a:endParaRPr>
          </a:p>
          <a:p>
            <a:pPr marL="285750" indent="-285750">
              <a:buFont typeface="Arial" panose="020B0604020202020204" pitchFamily="34" charset="0"/>
              <a:buChar char="•"/>
            </a:pPr>
            <a:r>
              <a:rPr lang="en-US" dirty="0">
                <a:solidFill>
                  <a:srgbClr val="FFC000"/>
                </a:solidFill>
              </a:rPr>
              <a:t>We can compile again.</a:t>
            </a:r>
          </a:p>
          <a:p>
            <a:pPr marL="285750" indent="-285750">
              <a:buFont typeface="Arial" panose="020B0604020202020204" pitchFamily="34" charset="0"/>
              <a:buChar char="•"/>
            </a:pPr>
            <a:endParaRPr lang="en-US" dirty="0">
              <a:solidFill>
                <a:srgbClr val="FFC000"/>
              </a:solidFill>
            </a:endParaRPr>
          </a:p>
          <a:p>
            <a:pPr marL="285750" indent="-285750">
              <a:buFont typeface="Arial" panose="020B0604020202020204" pitchFamily="34" charset="0"/>
              <a:buChar char="•"/>
            </a:pPr>
            <a:r>
              <a:rPr lang="en-US" dirty="0">
                <a:solidFill>
                  <a:srgbClr val="FFC000"/>
                </a:solidFill>
              </a:rPr>
              <a:t>Control shift B will succeed.</a:t>
            </a:r>
          </a:p>
          <a:p>
            <a:pPr marL="285750" indent="-285750">
              <a:buFont typeface="Arial" panose="020B0604020202020204" pitchFamily="34" charset="0"/>
              <a:buChar char="•"/>
            </a:pPr>
            <a:endParaRPr lang="en-US" dirty="0">
              <a:solidFill>
                <a:srgbClr val="FFC000"/>
              </a:solidFill>
            </a:endParaRPr>
          </a:p>
          <a:p>
            <a:pPr marL="285750" indent="-285750">
              <a:buFont typeface="Arial" panose="020B0604020202020204" pitchFamily="34" charset="0"/>
              <a:buChar char="•"/>
            </a:pPr>
            <a:r>
              <a:rPr lang="en-US" dirty="0">
                <a:solidFill>
                  <a:srgbClr val="FFC000"/>
                </a:solidFill>
              </a:rPr>
              <a:t>Take a look here.</a:t>
            </a:r>
          </a:p>
          <a:p>
            <a:pPr marL="285750" indent="-285750">
              <a:buFont typeface="Arial" panose="020B0604020202020204" pitchFamily="34" charset="0"/>
              <a:buChar char="•"/>
            </a:pPr>
            <a:endParaRPr lang="en-US" dirty="0">
              <a:solidFill>
                <a:srgbClr val="FFC000"/>
              </a:solidFill>
            </a:endParaRPr>
          </a:p>
          <a:p>
            <a:pPr marL="285750" indent="-285750">
              <a:buFont typeface="Arial" panose="020B0604020202020204" pitchFamily="34" charset="0"/>
              <a:buChar char="•"/>
            </a:pPr>
            <a:r>
              <a:rPr lang="en-US" dirty="0">
                <a:solidFill>
                  <a:srgbClr val="FFC000"/>
                </a:solidFill>
              </a:rPr>
              <a:t>OK.</a:t>
            </a:r>
          </a:p>
        </p:txBody>
      </p:sp>
    </p:spTree>
    <p:extLst>
      <p:ext uri="{BB962C8B-B14F-4D97-AF65-F5344CB8AC3E}">
        <p14:creationId xmlns:p14="http://schemas.microsoft.com/office/powerpoint/2010/main" val="311853619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240ECB-E05B-4F98-8424-2E8A7DB427D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D3BCE7B-2943-4D13-A162-80C98E27F5B6}"/>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805DBA4B-E5F7-41FA-BE56-44354B6A01F2}"/>
              </a:ext>
            </a:extLst>
          </p:cNvPr>
          <p:cNvPicPr>
            <a:picLocks noChangeAspect="1"/>
          </p:cNvPicPr>
          <p:nvPr/>
        </p:nvPicPr>
        <p:blipFill>
          <a:blip r:embed="rId2"/>
          <a:stretch>
            <a:fillRect/>
          </a:stretch>
        </p:blipFill>
        <p:spPr>
          <a:xfrm>
            <a:off x="0" y="0"/>
            <a:ext cx="12192000" cy="6858000"/>
          </a:xfrm>
          <a:prstGeom prst="rect">
            <a:avLst/>
          </a:prstGeom>
        </p:spPr>
      </p:pic>
      <p:sp>
        <p:nvSpPr>
          <p:cNvPr id="5" name="TextBox 4">
            <a:extLst>
              <a:ext uri="{FF2B5EF4-FFF2-40B4-BE49-F238E27FC236}">
                <a16:creationId xmlns:a16="http://schemas.microsoft.com/office/drawing/2014/main" id="{1D4CE5D5-2439-451A-B755-117809C6C333}"/>
              </a:ext>
            </a:extLst>
          </p:cNvPr>
          <p:cNvSpPr txBox="1"/>
          <p:nvPr/>
        </p:nvSpPr>
        <p:spPr>
          <a:xfrm>
            <a:off x="3445165" y="3706052"/>
            <a:ext cx="4682836" cy="1015663"/>
          </a:xfrm>
          <a:prstGeom prst="rect">
            <a:avLst/>
          </a:prstGeom>
          <a:noFill/>
        </p:spPr>
        <p:txBody>
          <a:bodyPr wrap="square" rtlCol="0">
            <a:spAutoFit/>
          </a:bodyPr>
          <a:lstStyle/>
          <a:p>
            <a:r>
              <a:rPr lang="en-US" sz="6000" dirty="0">
                <a:solidFill>
                  <a:srgbClr val="FF0000"/>
                </a:solidFill>
              </a:rPr>
              <a:t>Run: Ctrl + F5</a:t>
            </a:r>
          </a:p>
        </p:txBody>
      </p:sp>
      <p:sp>
        <p:nvSpPr>
          <p:cNvPr id="7" name="TextBox 6">
            <a:extLst>
              <a:ext uri="{FF2B5EF4-FFF2-40B4-BE49-F238E27FC236}">
                <a16:creationId xmlns:a16="http://schemas.microsoft.com/office/drawing/2014/main" id="{F31F1D27-3B87-4B22-95C6-0269824BD4AE}"/>
              </a:ext>
            </a:extLst>
          </p:cNvPr>
          <p:cNvSpPr txBox="1"/>
          <p:nvPr/>
        </p:nvSpPr>
        <p:spPr>
          <a:xfrm>
            <a:off x="5193146" y="1690688"/>
            <a:ext cx="6160654"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FF0000"/>
                </a:solidFill>
              </a:rPr>
              <a:t>Now we can run the application by pressing control and F5.</a:t>
            </a:r>
          </a:p>
          <a:p>
            <a:pPr marL="285750" indent="-285750">
              <a:buFont typeface="Arial" panose="020B0604020202020204" pitchFamily="34" charset="0"/>
              <a:buChar char="•"/>
            </a:pPr>
            <a:endParaRPr lang="en-US" dirty="0">
              <a:solidFill>
                <a:srgbClr val="FF0000"/>
              </a:solidFill>
            </a:endParaRPr>
          </a:p>
          <a:p>
            <a:pPr marL="285750" indent="-285750">
              <a:buFont typeface="Arial" panose="020B0604020202020204" pitchFamily="34" charset="0"/>
              <a:buChar char="•"/>
            </a:pPr>
            <a:r>
              <a:rPr lang="en-US" dirty="0">
                <a:solidFill>
                  <a:srgbClr val="FF0000"/>
                </a:solidFill>
              </a:rPr>
              <a:t>OK.</a:t>
            </a:r>
          </a:p>
        </p:txBody>
      </p:sp>
    </p:spTree>
    <p:extLst>
      <p:ext uri="{BB962C8B-B14F-4D97-AF65-F5344CB8AC3E}">
        <p14:creationId xmlns:p14="http://schemas.microsoft.com/office/powerpoint/2010/main" val="159317367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94DBA-CB41-4A35-9F6D-289B41373DF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63AFA10-DA47-432A-AD17-39DD3654445E}"/>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72242DE4-D914-42A4-86E9-A7EE37C57558}"/>
              </a:ext>
            </a:extLst>
          </p:cNvPr>
          <p:cNvPicPr>
            <a:picLocks noChangeAspect="1"/>
          </p:cNvPicPr>
          <p:nvPr/>
        </p:nvPicPr>
        <p:blipFill>
          <a:blip r:embed="rId2"/>
          <a:stretch>
            <a:fillRect/>
          </a:stretch>
        </p:blipFill>
        <p:spPr>
          <a:xfrm>
            <a:off x="0" y="0"/>
            <a:ext cx="12192000" cy="6858000"/>
          </a:xfrm>
          <a:prstGeom prst="rect">
            <a:avLst/>
          </a:prstGeom>
        </p:spPr>
      </p:pic>
      <p:sp>
        <p:nvSpPr>
          <p:cNvPr id="7" name="TextBox 6">
            <a:extLst>
              <a:ext uri="{FF2B5EF4-FFF2-40B4-BE49-F238E27FC236}">
                <a16:creationId xmlns:a16="http://schemas.microsoft.com/office/drawing/2014/main" id="{0E54C5D1-ABD3-49B7-9A90-403CF7AD513A}"/>
              </a:ext>
            </a:extLst>
          </p:cNvPr>
          <p:cNvSpPr txBox="1"/>
          <p:nvPr/>
        </p:nvSpPr>
        <p:spPr>
          <a:xfrm>
            <a:off x="1440873" y="3061915"/>
            <a:ext cx="7735454" cy="707886"/>
          </a:xfrm>
          <a:prstGeom prst="rect">
            <a:avLst/>
          </a:prstGeom>
          <a:noFill/>
        </p:spPr>
        <p:txBody>
          <a:bodyPr wrap="square">
            <a:spAutoFit/>
          </a:bodyPr>
          <a:lstStyle/>
          <a:p>
            <a:r>
              <a:rPr lang="en-US" sz="4000" dirty="0">
                <a:solidFill>
                  <a:srgbClr val="FFC000"/>
                </a:solidFill>
              </a:rPr>
              <a:t>So we got two on the console.</a:t>
            </a:r>
          </a:p>
        </p:txBody>
      </p:sp>
    </p:spTree>
    <p:extLst>
      <p:ext uri="{BB962C8B-B14F-4D97-AF65-F5344CB8AC3E}">
        <p14:creationId xmlns:p14="http://schemas.microsoft.com/office/powerpoint/2010/main" val="177843205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95DF9B-144C-43B2-A939-5A545EC19AE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5E3BB28-7712-41EB-A2E6-D707876C7635}"/>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569F9642-0C0C-48FA-9186-85B061D1776E}"/>
              </a:ext>
            </a:extLst>
          </p:cNvPr>
          <p:cNvPicPr>
            <a:picLocks noChangeAspect="1"/>
          </p:cNvPicPr>
          <p:nvPr/>
        </p:nvPicPr>
        <p:blipFill>
          <a:blip r:embed="rId2"/>
          <a:stretch>
            <a:fillRect/>
          </a:stretch>
        </p:blipFill>
        <p:spPr>
          <a:xfrm>
            <a:off x="0" y="0"/>
            <a:ext cx="12192000" cy="6858000"/>
          </a:xfrm>
          <a:prstGeom prst="rect">
            <a:avLst/>
          </a:prstGeom>
        </p:spPr>
      </p:pic>
      <p:sp>
        <p:nvSpPr>
          <p:cNvPr id="7" name="TextBox 6">
            <a:extLst>
              <a:ext uri="{FF2B5EF4-FFF2-40B4-BE49-F238E27FC236}">
                <a16:creationId xmlns:a16="http://schemas.microsoft.com/office/drawing/2014/main" id="{15312B0C-6498-4867-B0AC-463AD5033FFE}"/>
              </a:ext>
            </a:extLst>
          </p:cNvPr>
          <p:cNvSpPr txBox="1"/>
          <p:nvPr/>
        </p:nvSpPr>
        <p:spPr>
          <a:xfrm>
            <a:off x="5070764" y="755354"/>
            <a:ext cx="7121235" cy="5755422"/>
          </a:xfrm>
          <a:prstGeom prst="rect">
            <a:avLst/>
          </a:prstGeom>
          <a:noFill/>
        </p:spPr>
        <p:txBody>
          <a:bodyPr wrap="square">
            <a:spAutoFit/>
          </a:bodyPr>
          <a:lstStyle/>
          <a:p>
            <a:pPr marL="171450" indent="-171450" algn="just">
              <a:buFont typeface="Arial" panose="020B0604020202020204" pitchFamily="34" charset="0"/>
              <a:buChar char="•"/>
            </a:pPr>
            <a:r>
              <a:rPr lang="en-US" sz="1600" dirty="0">
                <a:solidFill>
                  <a:srgbClr val="FFC000"/>
                </a:solidFill>
              </a:rPr>
              <a:t>Now let us extend this example and declare a few more variables can define an integer int count equals</a:t>
            </a:r>
          </a:p>
          <a:p>
            <a:pPr marL="171450" indent="-171450" algn="just">
              <a:buFont typeface="Arial" panose="020B0604020202020204" pitchFamily="34" charset="0"/>
              <a:buChar char="•"/>
            </a:pPr>
            <a:endParaRPr lang="en-US" sz="1600" dirty="0">
              <a:solidFill>
                <a:srgbClr val="FFC000"/>
              </a:solidFill>
            </a:endParaRPr>
          </a:p>
          <a:p>
            <a:pPr marL="171450" indent="-171450" algn="just">
              <a:buFont typeface="Arial" panose="020B0604020202020204" pitchFamily="34" charset="0"/>
              <a:buChar char="•"/>
            </a:pPr>
            <a:r>
              <a:rPr lang="en-US" sz="1600" dirty="0">
                <a:solidFill>
                  <a:srgbClr val="FFC000"/>
                </a:solidFill>
              </a:rPr>
              <a:t>10 and a float </a:t>
            </a:r>
            <a:r>
              <a:rPr lang="en-US" sz="1600" dirty="0" err="1">
                <a:solidFill>
                  <a:srgbClr val="FFC000"/>
                </a:solidFill>
              </a:rPr>
              <a:t>float</a:t>
            </a:r>
            <a:r>
              <a:rPr lang="en-US" sz="1600" dirty="0">
                <a:solidFill>
                  <a:srgbClr val="FFC000"/>
                </a:solidFill>
              </a:rPr>
              <a:t>. So a total price equals twenty ninety five dollars. Now note this red underline here. Let's find out what's happening here. So I put the mouse cursor here. It says cannot convert. Source type double to target type float. If you remember from the slides I told you by default the seashore compiler traits real numbers like this one here as double where as we are declaring a float. </a:t>
            </a:r>
          </a:p>
          <a:p>
            <a:pPr marL="171450" indent="-171450" algn="just">
              <a:buFont typeface="Arial" panose="020B0604020202020204" pitchFamily="34" charset="0"/>
              <a:buChar char="•"/>
            </a:pPr>
            <a:endParaRPr lang="en-US" sz="1600" dirty="0">
              <a:solidFill>
                <a:srgbClr val="FFC000"/>
              </a:solidFill>
            </a:endParaRPr>
          </a:p>
          <a:p>
            <a:pPr marL="171450" indent="-171450" algn="just">
              <a:buFont typeface="Arial" panose="020B0604020202020204" pitchFamily="34" charset="0"/>
              <a:buChar char="•"/>
            </a:pPr>
            <a:r>
              <a:rPr lang="en-US" sz="1600" dirty="0">
                <a:solidFill>
                  <a:srgbClr val="FFC000"/>
                </a:solidFill>
              </a:rPr>
              <a:t>So here we need to explicitly tell the compiler to treat this real number as a float and we can do that by appending an F at the end. So the error is gone. Mystic inner character char character A calls a. No that is are we enclose characters by a single quote like here.</a:t>
            </a:r>
          </a:p>
          <a:p>
            <a:pPr marL="171450" indent="-171450" algn="just">
              <a:buFont typeface="Arial" panose="020B0604020202020204" pitchFamily="34" charset="0"/>
              <a:buChar char="•"/>
            </a:pPr>
            <a:endParaRPr lang="en-US" sz="1600" dirty="0">
              <a:solidFill>
                <a:srgbClr val="FFC000"/>
              </a:solidFill>
            </a:endParaRPr>
          </a:p>
          <a:p>
            <a:pPr marL="171450" indent="-171450" algn="just">
              <a:buFont typeface="Arial" panose="020B0604020202020204" pitchFamily="34" charset="0"/>
              <a:buChar char="•"/>
            </a:pPr>
            <a:r>
              <a:rPr lang="en-US" sz="1600" dirty="0">
                <a:solidFill>
                  <a:srgbClr val="FFC000"/>
                </a:solidFill>
              </a:rPr>
              <a:t>We can also declare a string </a:t>
            </a:r>
            <a:r>
              <a:rPr lang="en-US" sz="1600" dirty="0" err="1">
                <a:solidFill>
                  <a:srgbClr val="FFC000"/>
                </a:solidFill>
              </a:rPr>
              <a:t>string</a:t>
            </a:r>
            <a:r>
              <a:rPr lang="en-US" sz="1600" dirty="0">
                <a:solidFill>
                  <a:srgbClr val="FFC000"/>
                </a:solidFill>
              </a:rPr>
              <a:t> is not one of the primitive types and I have covered it in a separate lecture in this course. But for now let me show you how to declare a string which just type string. Give it a name first name a cause Marsh know that with strings being close them in double code. So that's one of the differences between strings and characters. </a:t>
            </a:r>
          </a:p>
          <a:p>
            <a:pPr marL="171450" indent="-171450" algn="just">
              <a:buFont typeface="Arial" panose="020B0604020202020204" pitchFamily="34" charset="0"/>
              <a:buChar char="•"/>
            </a:pPr>
            <a:endParaRPr lang="en-US" sz="1600" dirty="0">
              <a:solidFill>
                <a:srgbClr val="FFC000"/>
              </a:solidFill>
            </a:endParaRPr>
          </a:p>
          <a:p>
            <a:pPr marL="171450" indent="-171450" algn="just">
              <a:buFont typeface="Arial" panose="020B0604020202020204" pitchFamily="34" charset="0"/>
              <a:buChar char="•"/>
            </a:pPr>
            <a:r>
              <a:rPr lang="en-US" sz="1600" dirty="0">
                <a:solidFill>
                  <a:srgbClr val="FFC000"/>
                </a:solidFill>
              </a:rPr>
              <a:t>And finally let's declare a bool. So with bool we can either set them to True or false both true and false are Keyword as you can see they're indicated by the blue color here and they're lowercase.</a:t>
            </a:r>
          </a:p>
        </p:txBody>
      </p:sp>
      <p:sp>
        <p:nvSpPr>
          <p:cNvPr id="9" name="TextBox 8">
            <a:extLst>
              <a:ext uri="{FF2B5EF4-FFF2-40B4-BE49-F238E27FC236}">
                <a16:creationId xmlns:a16="http://schemas.microsoft.com/office/drawing/2014/main" id="{79006CCA-63C7-4EC0-AA7C-C65CD8189484}"/>
              </a:ext>
            </a:extLst>
          </p:cNvPr>
          <p:cNvSpPr txBox="1"/>
          <p:nvPr/>
        </p:nvSpPr>
        <p:spPr>
          <a:xfrm>
            <a:off x="152405" y="4735366"/>
            <a:ext cx="5056904" cy="2031325"/>
          </a:xfrm>
          <a:prstGeom prst="rect">
            <a:avLst/>
          </a:prstGeom>
          <a:noFill/>
        </p:spPr>
        <p:txBody>
          <a:bodyPr wrap="square">
            <a:spAutoFit/>
          </a:bodyPr>
          <a:lstStyle/>
          <a:p>
            <a:pPr marL="285750" indent="-285750">
              <a:buFont typeface="Arial" panose="020B0604020202020204" pitchFamily="34" charset="0"/>
              <a:buChar char="•"/>
            </a:pPr>
            <a:r>
              <a:rPr lang="en-US" sz="1400" dirty="0">
                <a:solidFill>
                  <a:srgbClr val="FFC000"/>
                </a:solidFill>
              </a:rPr>
              <a:t>So let me show you a trick. We can do a shortcut. This is what we call a code snippet.</a:t>
            </a:r>
          </a:p>
          <a:p>
            <a:pPr marL="285750" indent="-285750">
              <a:buFont typeface="Arial" panose="020B0604020202020204" pitchFamily="34" charset="0"/>
              <a:buChar char="•"/>
            </a:pPr>
            <a:endParaRPr lang="en-US" sz="1400" dirty="0">
              <a:solidFill>
                <a:srgbClr val="FFC000"/>
              </a:solidFill>
            </a:endParaRPr>
          </a:p>
          <a:p>
            <a:pPr marL="285750" indent="-285750">
              <a:buFont typeface="Arial" panose="020B0604020202020204" pitchFamily="34" charset="0"/>
              <a:buChar char="•"/>
            </a:pPr>
            <a:r>
              <a:rPr lang="en-US" sz="1400" dirty="0">
                <a:solidFill>
                  <a:srgbClr val="FFC000"/>
                </a:solidFill>
              </a:rPr>
              <a:t>So we type the </a:t>
            </a:r>
            <a:r>
              <a:rPr lang="en-US" sz="1400" b="1" dirty="0">
                <a:solidFill>
                  <a:srgbClr val="FF0000"/>
                </a:solidFill>
              </a:rPr>
              <a:t>CW</a:t>
            </a:r>
            <a:r>
              <a:rPr lang="en-US" sz="1400" dirty="0">
                <a:solidFill>
                  <a:srgbClr val="FFC000"/>
                </a:solidFill>
              </a:rPr>
              <a:t> that is short for console right line and then press tab and visual studio automatically converts that to </a:t>
            </a:r>
            <a:r>
              <a:rPr lang="en-US" sz="1400" dirty="0" err="1">
                <a:solidFill>
                  <a:srgbClr val="FFC000"/>
                </a:solidFill>
              </a:rPr>
              <a:t>console.writeline</a:t>
            </a:r>
            <a:r>
              <a:rPr lang="en-US" sz="1400" dirty="0">
                <a:solidFill>
                  <a:srgbClr val="FFC000"/>
                </a:solidFill>
              </a:rPr>
              <a:t>.</a:t>
            </a:r>
          </a:p>
          <a:p>
            <a:pPr marL="285750" indent="-285750">
              <a:buFont typeface="Arial" panose="020B0604020202020204" pitchFamily="34" charset="0"/>
              <a:buChar char="•"/>
            </a:pPr>
            <a:endParaRPr lang="en-US" sz="1400" dirty="0">
              <a:solidFill>
                <a:srgbClr val="FFC000"/>
              </a:solidFill>
            </a:endParaRPr>
          </a:p>
          <a:p>
            <a:pPr marL="285750" indent="-285750">
              <a:buFont typeface="Arial" panose="020B0604020202020204" pitchFamily="34" charset="0"/>
              <a:buChar char="•"/>
            </a:pPr>
            <a:r>
              <a:rPr lang="en-US" sz="1400" dirty="0">
                <a:solidFill>
                  <a:srgbClr val="FFC000"/>
                </a:solidFill>
              </a:rPr>
              <a:t>There are various code snippets that help you write code faster and I will try to point them out throughout this course.</a:t>
            </a:r>
          </a:p>
        </p:txBody>
      </p:sp>
    </p:spTree>
    <p:extLst>
      <p:ext uri="{BB962C8B-B14F-4D97-AF65-F5344CB8AC3E}">
        <p14:creationId xmlns:p14="http://schemas.microsoft.com/office/powerpoint/2010/main" val="123171707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65B202-43CB-47B7-ACD0-5AE9206697E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E68DCD2-71B7-480A-A16A-8417A2146767}"/>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97F26DFE-F9DE-43FC-AE31-7A3D9FC39F53}"/>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51488566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9DDF1E-879E-4FC1-8579-5AEC03CD585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D107074-FE3A-4C1A-9E1B-3D47BEED9F42}"/>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374BEA5A-9A67-452F-8841-FDCB6AF4F9FF}"/>
              </a:ext>
            </a:extLst>
          </p:cNvPr>
          <p:cNvPicPr>
            <a:picLocks noChangeAspect="1"/>
          </p:cNvPicPr>
          <p:nvPr/>
        </p:nvPicPr>
        <p:blipFill>
          <a:blip r:embed="rId2"/>
          <a:stretch>
            <a:fillRect/>
          </a:stretch>
        </p:blipFill>
        <p:spPr>
          <a:xfrm>
            <a:off x="0" y="0"/>
            <a:ext cx="12192000" cy="6858000"/>
          </a:xfrm>
          <a:prstGeom prst="rect">
            <a:avLst/>
          </a:prstGeom>
        </p:spPr>
      </p:pic>
      <p:sp>
        <p:nvSpPr>
          <p:cNvPr id="6" name="Rectangle 5">
            <a:extLst>
              <a:ext uri="{FF2B5EF4-FFF2-40B4-BE49-F238E27FC236}">
                <a16:creationId xmlns:a16="http://schemas.microsoft.com/office/drawing/2014/main" id="{1843A4BF-E7BE-454C-ADDD-0C4D3C56F853}"/>
              </a:ext>
            </a:extLst>
          </p:cNvPr>
          <p:cNvSpPr/>
          <p:nvPr/>
        </p:nvSpPr>
        <p:spPr>
          <a:xfrm>
            <a:off x="2373745" y="2429165"/>
            <a:ext cx="360219" cy="108989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69E4F780-7FF4-44FA-9429-A9885E6DEC02}"/>
              </a:ext>
            </a:extLst>
          </p:cNvPr>
          <p:cNvSpPr txBox="1"/>
          <p:nvPr/>
        </p:nvSpPr>
        <p:spPr>
          <a:xfrm>
            <a:off x="4995719" y="860564"/>
            <a:ext cx="7111999" cy="563231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FFC000"/>
                </a:solidFill>
              </a:rPr>
              <a:t>We have a keyword called var which makes variable declarations easier. For example here instead of explicitly specifying the data type for each of these here I can simply type var and I let the C-sharp compiler detect that data type for this variable here. So let me replace all of this with var.</a:t>
            </a:r>
          </a:p>
          <a:p>
            <a:pPr marL="285750" indent="-285750">
              <a:buFont typeface="Arial" panose="020B0604020202020204" pitchFamily="34" charset="0"/>
              <a:buChar char="•"/>
            </a:pPr>
            <a:endParaRPr lang="en-US" dirty="0">
              <a:solidFill>
                <a:srgbClr val="FFC000"/>
              </a:solidFill>
            </a:endParaRPr>
          </a:p>
          <a:p>
            <a:pPr marL="285750" indent="-285750">
              <a:buFont typeface="Arial" panose="020B0604020202020204" pitchFamily="34" charset="0"/>
              <a:buChar char="•"/>
            </a:pPr>
            <a:r>
              <a:rPr lang="en-US" dirty="0">
                <a:solidFill>
                  <a:srgbClr val="FFC000"/>
                </a:solidFill>
              </a:rPr>
              <a:t>OK now if you hover the mouse over the var keyword we can see the underlying data type. And in this case it is system that </a:t>
            </a:r>
            <a:r>
              <a:rPr lang="en-US" dirty="0" err="1">
                <a:solidFill>
                  <a:srgbClr val="FFC000"/>
                </a:solidFill>
              </a:rPr>
              <a:t>boolean</a:t>
            </a:r>
            <a:r>
              <a:rPr lang="en-US" dirty="0">
                <a:solidFill>
                  <a:srgbClr val="FFC000"/>
                </a:solidFill>
              </a:rPr>
              <a:t> which is the dominant type which maps to C-Sharp bool keyword.</a:t>
            </a:r>
          </a:p>
          <a:p>
            <a:pPr marL="285750" indent="-285750">
              <a:buFont typeface="Arial" panose="020B0604020202020204" pitchFamily="34" charset="0"/>
              <a:buChar char="•"/>
            </a:pPr>
            <a:endParaRPr lang="en-US" dirty="0">
              <a:solidFill>
                <a:srgbClr val="FFC000"/>
              </a:solidFill>
            </a:endParaRPr>
          </a:p>
          <a:p>
            <a:pPr marL="285750" indent="-285750">
              <a:buFont typeface="Arial" panose="020B0604020202020204" pitchFamily="34" charset="0"/>
              <a:buChar char="•"/>
            </a:pPr>
            <a:r>
              <a:rPr lang="en-US" dirty="0">
                <a:solidFill>
                  <a:srgbClr val="FFC000"/>
                </a:solidFill>
              </a:rPr>
              <a:t>And this one is a character and this one is system that single which maps to float in.</a:t>
            </a:r>
          </a:p>
          <a:p>
            <a:pPr marL="285750" indent="-285750">
              <a:buFont typeface="Arial" panose="020B0604020202020204" pitchFamily="34" charset="0"/>
              <a:buChar char="•"/>
            </a:pPr>
            <a:r>
              <a:rPr lang="en-US" dirty="0">
                <a:solidFill>
                  <a:srgbClr val="FFC000"/>
                </a:solidFill>
              </a:rPr>
              <a:t>And in the case of count it's in 32 which is integer and same for number.</a:t>
            </a:r>
          </a:p>
          <a:p>
            <a:pPr marL="285750" indent="-285750">
              <a:buFont typeface="Arial" panose="020B0604020202020204" pitchFamily="34" charset="0"/>
              <a:buChar char="•"/>
            </a:pPr>
            <a:r>
              <a:rPr lang="en-US" dirty="0">
                <a:solidFill>
                  <a:srgbClr val="FFC000"/>
                </a:solidFill>
              </a:rPr>
              <a:t>So the tricky thing here is by default C-Sharp creates integral numbers as integer.</a:t>
            </a:r>
          </a:p>
          <a:p>
            <a:pPr marL="285750" indent="-285750">
              <a:buFont typeface="Arial" panose="020B0604020202020204" pitchFamily="34" charset="0"/>
              <a:buChar char="•"/>
            </a:pPr>
            <a:r>
              <a:rPr lang="en-US" dirty="0">
                <a:solidFill>
                  <a:srgbClr val="FFC000"/>
                </a:solidFill>
              </a:rPr>
              <a:t>And when you use the VAR key word it assumes that it's an integer.</a:t>
            </a:r>
          </a:p>
          <a:p>
            <a:pPr marL="285750" indent="-285750">
              <a:buFont typeface="Arial" panose="020B0604020202020204" pitchFamily="34" charset="0"/>
              <a:buChar char="•"/>
            </a:pPr>
            <a:r>
              <a:rPr lang="en-US" dirty="0">
                <a:solidFill>
                  <a:srgbClr val="FFC000"/>
                </a:solidFill>
              </a:rPr>
              <a:t>If you really want to go for a byte then you have to explicitly say mystified as byte here but tell you from experience it's safe to use integer.</a:t>
            </a:r>
          </a:p>
        </p:txBody>
      </p:sp>
    </p:spTree>
    <p:extLst>
      <p:ext uri="{BB962C8B-B14F-4D97-AF65-F5344CB8AC3E}">
        <p14:creationId xmlns:p14="http://schemas.microsoft.com/office/powerpoint/2010/main" val="429320156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12BAD0-E204-4C6C-8444-501F138F0E43}"/>
              </a:ext>
            </a:extLst>
          </p:cNvPr>
          <p:cNvSpPr>
            <a:spLocks noGrp="1"/>
          </p:cNvSpPr>
          <p:nvPr>
            <p:ph type="title"/>
          </p:nvPr>
        </p:nvSpPr>
        <p:spPr/>
        <p:txBody>
          <a:bodyPr/>
          <a:lstStyle/>
          <a:p>
            <a:r>
              <a:rPr lang="en-US" dirty="0"/>
              <a:t>Continue..</a:t>
            </a:r>
          </a:p>
        </p:txBody>
      </p:sp>
      <p:sp>
        <p:nvSpPr>
          <p:cNvPr id="5" name="TextBox 4">
            <a:extLst>
              <a:ext uri="{FF2B5EF4-FFF2-40B4-BE49-F238E27FC236}">
                <a16:creationId xmlns:a16="http://schemas.microsoft.com/office/drawing/2014/main" id="{37774594-6AC1-4621-B657-E505B35F7EF6}"/>
              </a:ext>
            </a:extLst>
          </p:cNvPr>
          <p:cNvSpPr txBox="1"/>
          <p:nvPr/>
        </p:nvSpPr>
        <p:spPr>
          <a:xfrm>
            <a:off x="193964" y="1372996"/>
            <a:ext cx="11730181" cy="5355312"/>
          </a:xfrm>
          <a:prstGeom prst="rect">
            <a:avLst/>
          </a:prstGeom>
          <a:noFill/>
        </p:spPr>
        <p:txBody>
          <a:bodyPr wrap="square">
            <a:spAutoFit/>
          </a:bodyPr>
          <a:lstStyle/>
          <a:p>
            <a:pPr marL="285750" indent="-285750" algn="just">
              <a:buFont typeface="Arial" panose="020B0604020202020204" pitchFamily="34" charset="0"/>
              <a:buChar char="•"/>
            </a:pPr>
            <a:r>
              <a:rPr lang="en-US" sz="1800" dirty="0"/>
              <a:t>In most cases in fact if you look at the classes in the dotnet framework in most cases integer is the data type used for representing integral numbers. OK I reverted back. Now I show you something else. So let's take a look at this one here. So it's a char which is a character we can put the mouse cursor here and press control and then click that opens the object browser window.</a:t>
            </a:r>
          </a:p>
          <a:p>
            <a:pPr marL="285750" indent="-285750" algn="just">
              <a:buFont typeface="Arial" panose="020B0604020202020204" pitchFamily="34" charset="0"/>
              <a:buChar char="•"/>
            </a:pPr>
            <a:r>
              <a:rPr lang="en-US" sz="1800" dirty="0"/>
              <a:t>Take a look here is Object Browser and it's a way to look at the various classes in your project or in the top that framework.</a:t>
            </a:r>
          </a:p>
          <a:p>
            <a:pPr marL="285750" indent="-285750" algn="just">
              <a:buFont typeface="Arial" panose="020B0604020202020204" pitchFamily="34" charset="0"/>
              <a:buChar char="•"/>
            </a:pPr>
            <a:r>
              <a:rPr lang="en-US" sz="1800" dirty="0"/>
              <a:t>In this case because I did a control click on the char or var keyword.</a:t>
            </a:r>
          </a:p>
          <a:p>
            <a:pPr marL="285750" indent="-285750" algn="just">
              <a:buFont typeface="Arial" panose="020B0604020202020204" pitchFamily="34" charset="0"/>
              <a:buChar char="•"/>
            </a:pPr>
            <a:r>
              <a:rPr lang="en-US" sz="1800" dirty="0"/>
              <a:t>This is what we got here. So char is highlighted in the </a:t>
            </a:r>
            <a:r>
              <a:rPr lang="en-US" sz="1800" dirty="0" err="1"/>
              <a:t>ogic</a:t>
            </a:r>
            <a:r>
              <a:rPr lang="en-US" sz="1800" dirty="0"/>
              <a:t> browser on the right side you see all the members of the char type.</a:t>
            </a:r>
          </a:p>
          <a:p>
            <a:pPr marL="285750" indent="-285750" algn="just">
              <a:buFont typeface="Arial" panose="020B0604020202020204" pitchFamily="34" charset="0"/>
              <a:buChar char="•"/>
            </a:pPr>
            <a:r>
              <a:rPr lang="en-US" sz="1800" dirty="0"/>
              <a:t>So these purple ones are functions or methods. If you scroll down here you'll see two fields here min Value and max value. We'll explore them shortly and note that here is the declaration of char, char is a structure we will cover as structures later in this course.</a:t>
            </a:r>
          </a:p>
          <a:p>
            <a:pPr marL="285750" indent="-285750" algn="just">
              <a:buFont typeface="Arial" panose="020B0604020202020204" pitchFamily="34" charset="0"/>
              <a:buChar char="•"/>
            </a:pPr>
            <a:r>
              <a:rPr lang="en-US" sz="1800" dirty="0"/>
              <a:t>And note that it's a member of System namespace. You can click system and that shows the System namespace as well as all the types defined in the System namespace. So these are part of the dotnet framework. OK let's close this for now.</a:t>
            </a:r>
          </a:p>
          <a:p>
            <a:pPr marL="285750" indent="-285750" algn="just">
              <a:buFont typeface="Arial" panose="020B0604020202020204" pitchFamily="34" charset="0"/>
              <a:buChar char="•"/>
            </a:pPr>
            <a:r>
              <a:rPr lang="en-US" sz="1800" dirty="0"/>
              <a:t>Let's explore another example.</a:t>
            </a:r>
          </a:p>
          <a:p>
            <a:pPr marL="285750" indent="-285750" algn="just">
              <a:buFont typeface="Arial" panose="020B0604020202020204" pitchFamily="34" charset="0"/>
              <a:buChar char="•"/>
            </a:pPr>
            <a:r>
              <a:rPr lang="en-US" sz="1800" dirty="0"/>
              <a:t>So I'm going to get rid of all the code here we because simply press control X on each line and that deletes all these lines here. OK let's do it.</a:t>
            </a:r>
          </a:p>
          <a:p>
            <a:pPr marL="285750" indent="-285750" algn="just">
              <a:buFont typeface="Arial" panose="020B0604020202020204" pitchFamily="34" charset="0"/>
              <a:buChar char="•"/>
            </a:pPr>
            <a:r>
              <a:rPr lang="en-US" sz="1800" dirty="0" err="1"/>
              <a:t>Console.write</a:t>
            </a:r>
            <a:r>
              <a:rPr lang="en-US" sz="1800" dirty="0"/>
              <a:t> line. So CW tab this time I pass a string here and you specify two placeholders and finally supply a couple of arguments.</a:t>
            </a:r>
          </a:p>
        </p:txBody>
      </p:sp>
    </p:spTree>
    <p:extLst>
      <p:ext uri="{BB962C8B-B14F-4D97-AF65-F5344CB8AC3E}">
        <p14:creationId xmlns:p14="http://schemas.microsoft.com/office/powerpoint/2010/main" val="296112555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EC0EA7-E14B-4A37-AB3A-A8C294D96E6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C0D8F58-6A3D-4049-954E-69E5E7E02BF7}"/>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CC561CC4-A6F8-4F6A-B701-4B67E496C4D4}"/>
              </a:ext>
            </a:extLst>
          </p:cNvPr>
          <p:cNvPicPr>
            <a:picLocks noChangeAspect="1"/>
          </p:cNvPicPr>
          <p:nvPr/>
        </p:nvPicPr>
        <p:blipFill>
          <a:blip r:embed="rId2"/>
          <a:stretch>
            <a:fillRect/>
          </a:stretch>
        </p:blipFill>
        <p:spPr>
          <a:xfrm>
            <a:off x="0" y="0"/>
            <a:ext cx="12192000" cy="6858000"/>
          </a:xfrm>
          <a:prstGeom prst="rect">
            <a:avLst/>
          </a:prstGeom>
        </p:spPr>
      </p:pic>
      <p:sp>
        <p:nvSpPr>
          <p:cNvPr id="7" name="TextBox 6">
            <a:extLst>
              <a:ext uri="{FF2B5EF4-FFF2-40B4-BE49-F238E27FC236}">
                <a16:creationId xmlns:a16="http://schemas.microsoft.com/office/drawing/2014/main" id="{F1C0FF07-D4B7-4AE1-BD5B-42FFE6994B1F}"/>
              </a:ext>
            </a:extLst>
          </p:cNvPr>
          <p:cNvSpPr txBox="1"/>
          <p:nvPr/>
        </p:nvSpPr>
        <p:spPr>
          <a:xfrm>
            <a:off x="0" y="4340145"/>
            <a:ext cx="12192000"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FFC000"/>
                </a:solidFill>
              </a:rPr>
              <a:t>OK let's see what's going on here. So here what we have is called a format string. It's a kind of string that can be used as some kind of template. So at runtime what we have here indicated by curly braces and zero as the argument will be replaced by the value we pass here.</a:t>
            </a:r>
          </a:p>
          <a:p>
            <a:pPr marL="285750" indent="-285750">
              <a:buFont typeface="Arial" panose="020B0604020202020204" pitchFamily="34" charset="0"/>
              <a:buChar char="•"/>
            </a:pPr>
            <a:endParaRPr lang="en-US" dirty="0">
              <a:solidFill>
                <a:srgbClr val="FFC000"/>
              </a:solidFill>
            </a:endParaRPr>
          </a:p>
          <a:p>
            <a:pPr marL="285750" indent="-285750">
              <a:buFont typeface="Arial" panose="020B0604020202020204" pitchFamily="34" charset="0"/>
              <a:buChar char="•"/>
            </a:pPr>
            <a:r>
              <a:rPr lang="en-US" dirty="0">
                <a:solidFill>
                  <a:srgbClr val="FFC000"/>
                </a:solidFill>
              </a:rPr>
              <a:t>So 0 represents the first argument after this format string and one represents the second argument after this format string in this case byte the next value.</a:t>
            </a:r>
          </a:p>
          <a:p>
            <a:pPr marL="285750" indent="-285750">
              <a:buFont typeface="Arial" panose="020B0604020202020204" pitchFamily="34" charset="0"/>
              <a:buChar char="•"/>
            </a:pPr>
            <a:endParaRPr lang="en-US" dirty="0">
              <a:solidFill>
                <a:srgbClr val="FFC000"/>
              </a:solidFill>
            </a:endParaRPr>
          </a:p>
          <a:p>
            <a:pPr marL="285750" indent="-285750">
              <a:buFont typeface="Arial" panose="020B0604020202020204" pitchFamily="34" charset="0"/>
              <a:buChar char="•"/>
            </a:pPr>
            <a:r>
              <a:rPr lang="en-US" dirty="0">
                <a:solidFill>
                  <a:srgbClr val="FFC000"/>
                </a:solidFill>
              </a:rPr>
              <a:t>So let's run this application.</a:t>
            </a:r>
          </a:p>
          <a:p>
            <a:endParaRPr lang="en-US" dirty="0">
              <a:solidFill>
                <a:srgbClr val="FFC000"/>
              </a:solidFill>
            </a:endParaRPr>
          </a:p>
        </p:txBody>
      </p:sp>
    </p:spTree>
    <p:extLst>
      <p:ext uri="{BB962C8B-B14F-4D97-AF65-F5344CB8AC3E}">
        <p14:creationId xmlns:p14="http://schemas.microsoft.com/office/powerpoint/2010/main" val="209161130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F74999-7211-4BE6-A7BD-702D4F88C1C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FB1C1B4-19B2-4807-9896-7C8CF8B07738}"/>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365B7810-42C8-428D-8EFA-5191088D45AB}"/>
              </a:ext>
            </a:extLst>
          </p:cNvPr>
          <p:cNvPicPr>
            <a:picLocks noChangeAspect="1"/>
          </p:cNvPicPr>
          <p:nvPr/>
        </p:nvPicPr>
        <p:blipFill>
          <a:blip r:embed="rId2"/>
          <a:stretch>
            <a:fillRect/>
          </a:stretch>
        </p:blipFill>
        <p:spPr>
          <a:xfrm>
            <a:off x="0" y="0"/>
            <a:ext cx="12192000" cy="6858000"/>
          </a:xfrm>
          <a:prstGeom prst="rect">
            <a:avLst/>
          </a:prstGeom>
        </p:spPr>
      </p:pic>
      <p:sp>
        <p:nvSpPr>
          <p:cNvPr id="7" name="TextBox 6">
            <a:extLst>
              <a:ext uri="{FF2B5EF4-FFF2-40B4-BE49-F238E27FC236}">
                <a16:creationId xmlns:a16="http://schemas.microsoft.com/office/drawing/2014/main" id="{22F09430-702D-4F14-9A81-538AEFC35BFF}"/>
              </a:ext>
            </a:extLst>
          </p:cNvPr>
          <p:cNvSpPr txBox="1"/>
          <p:nvPr/>
        </p:nvSpPr>
        <p:spPr>
          <a:xfrm>
            <a:off x="0" y="900652"/>
            <a:ext cx="6160654" cy="646331"/>
          </a:xfrm>
          <a:prstGeom prst="rect">
            <a:avLst/>
          </a:prstGeom>
          <a:noFill/>
        </p:spPr>
        <p:txBody>
          <a:bodyPr wrap="square">
            <a:spAutoFit/>
          </a:bodyPr>
          <a:lstStyle/>
          <a:p>
            <a:pPr marL="285750" indent="-285750">
              <a:buFont typeface="Arial" panose="020B0604020202020204" pitchFamily="34" charset="0"/>
              <a:buChar char="•"/>
            </a:pPr>
            <a:r>
              <a:rPr lang="en-US">
                <a:solidFill>
                  <a:srgbClr val="FFC000"/>
                </a:solidFill>
              </a:rPr>
              <a:t>We got 0 and 255 and that's the range that you can store in a byte.</a:t>
            </a:r>
            <a:endParaRPr lang="en-US" dirty="0">
              <a:solidFill>
                <a:srgbClr val="FFC000"/>
              </a:solidFill>
            </a:endParaRPr>
          </a:p>
        </p:txBody>
      </p:sp>
    </p:spTree>
    <p:extLst>
      <p:ext uri="{BB962C8B-B14F-4D97-AF65-F5344CB8AC3E}">
        <p14:creationId xmlns:p14="http://schemas.microsoft.com/office/powerpoint/2010/main" val="100323243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A5392C-0B30-4C6E-B7E6-46ABC5527BB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AAF3B9C-8E34-4E68-9467-3763247CC685}"/>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DD36C57F-6CB8-4333-B287-E1610FB1BC74}"/>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7949375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576074-7BEA-4ABF-8513-DF7028D7F4AE}"/>
              </a:ext>
            </a:extLst>
          </p:cNvPr>
          <p:cNvSpPr>
            <a:spLocks noGrp="1"/>
          </p:cNvSpPr>
          <p:nvPr>
            <p:ph type="title"/>
          </p:nvPr>
        </p:nvSpPr>
        <p:spPr/>
        <p:txBody>
          <a:bodyPr/>
          <a:lstStyle/>
          <a:p>
            <a:r>
              <a:rPr lang="en-US" dirty="0"/>
              <a:t>C# Vs </a:t>
            </a:r>
            <a:r>
              <a:rPr lang="en-US" dirty="0" err="1"/>
              <a:t>.Net</a:t>
            </a:r>
            <a:r>
              <a:rPr lang="en-US" dirty="0"/>
              <a:t> Framework</a:t>
            </a:r>
          </a:p>
        </p:txBody>
      </p:sp>
      <p:sp>
        <p:nvSpPr>
          <p:cNvPr id="3" name="Content Placeholder 2">
            <a:extLst>
              <a:ext uri="{FF2B5EF4-FFF2-40B4-BE49-F238E27FC236}">
                <a16:creationId xmlns:a16="http://schemas.microsoft.com/office/drawing/2014/main" id="{5277DEF7-DD0F-4E5D-98DB-28F7F64F4A10}"/>
              </a:ext>
            </a:extLst>
          </p:cNvPr>
          <p:cNvSpPr>
            <a:spLocks noGrp="1"/>
          </p:cNvSpPr>
          <p:nvPr>
            <p:ph idx="1"/>
          </p:nvPr>
        </p:nvSpPr>
        <p:spPr/>
        <p:txBody>
          <a:bodyPr>
            <a:normAutofit fontScale="62500" lnSpcReduction="20000"/>
          </a:bodyPr>
          <a:lstStyle/>
          <a:p>
            <a:pPr marL="0" indent="0">
              <a:buNone/>
            </a:pPr>
            <a:r>
              <a:rPr lang="en-US" dirty="0"/>
              <a:t>OK what is dot net framework and how is it different from C-Sharp </a:t>
            </a:r>
          </a:p>
          <a:p>
            <a:pPr marL="0" indent="0">
              <a:buNone/>
            </a:pPr>
            <a:r>
              <a:rPr lang="en-US" dirty="0"/>
              <a:t>some developers who are absolutely new to C-Sharp don't know the difference.</a:t>
            </a:r>
          </a:p>
          <a:p>
            <a:pPr marL="0" indent="0">
              <a:buNone/>
            </a:pPr>
            <a:r>
              <a:rPr lang="en-US" dirty="0"/>
              <a:t>So in this session I'm going to talk a little bit about C-Sharp and dotnet framework .</a:t>
            </a:r>
          </a:p>
          <a:p>
            <a:pPr marL="0" indent="0">
              <a:buNone/>
            </a:pPr>
            <a:r>
              <a:rPr lang="en-US" dirty="0"/>
              <a:t>C# is a programming language.</a:t>
            </a:r>
          </a:p>
          <a:p>
            <a:pPr marL="0" indent="0">
              <a:buNone/>
            </a:pPr>
            <a:r>
              <a:rPr lang="en-US" dirty="0"/>
              <a:t>Dot Net is a framework for building applications under Windows. Dotnet framework is not limited to C-sharp.</a:t>
            </a:r>
          </a:p>
          <a:p>
            <a:pPr marL="0" indent="0">
              <a:buNone/>
            </a:pPr>
            <a:r>
              <a:rPr lang="en-US" dirty="0"/>
              <a:t>There are different languages that can target dotnet framework and build applications using that framework.</a:t>
            </a:r>
          </a:p>
          <a:p>
            <a:pPr marL="0" indent="0">
              <a:buNone/>
            </a:pPr>
            <a:endParaRPr lang="en-US" dirty="0"/>
          </a:p>
          <a:p>
            <a:pPr marL="0" indent="0">
              <a:buNone/>
            </a:pPr>
            <a:r>
              <a:rPr lang="en-US" dirty="0"/>
              <a:t>Examples are F sharp or VB dot net.</a:t>
            </a:r>
          </a:p>
          <a:p>
            <a:pPr marL="0" indent="0">
              <a:buNone/>
            </a:pPr>
            <a:endParaRPr lang="en-US" dirty="0"/>
          </a:p>
          <a:p>
            <a:pPr marL="0" indent="0">
              <a:buNone/>
            </a:pPr>
            <a:r>
              <a:rPr lang="en-US" dirty="0"/>
              <a:t>Ok now what exactly is Dot Net Framework? </a:t>
            </a:r>
          </a:p>
          <a:p>
            <a:pPr marL="0" indent="0">
              <a:buNone/>
            </a:pPr>
            <a:r>
              <a:rPr lang="en-US" dirty="0"/>
              <a:t>Dot Net framework consists of two components. One is called CLR or Common Language Runtime and the other is a class library for building applications.</a:t>
            </a:r>
          </a:p>
        </p:txBody>
      </p:sp>
    </p:spTree>
    <p:extLst>
      <p:ext uri="{BB962C8B-B14F-4D97-AF65-F5344CB8AC3E}">
        <p14:creationId xmlns:p14="http://schemas.microsoft.com/office/powerpoint/2010/main" val="77310695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50E8FF-495B-49BD-99DC-2E761FA55F2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DC26204-1AD9-44F1-B1F0-78EC813EA941}"/>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1664A9C1-5B63-4AD7-82E8-C9B2C48B917A}"/>
              </a:ext>
            </a:extLst>
          </p:cNvPr>
          <p:cNvPicPr>
            <a:picLocks noChangeAspect="1"/>
          </p:cNvPicPr>
          <p:nvPr/>
        </p:nvPicPr>
        <p:blipFill>
          <a:blip r:embed="rId2"/>
          <a:stretch>
            <a:fillRect/>
          </a:stretch>
        </p:blipFill>
        <p:spPr>
          <a:xfrm>
            <a:off x="0" y="0"/>
            <a:ext cx="12192000" cy="6858000"/>
          </a:xfrm>
          <a:prstGeom prst="rect">
            <a:avLst/>
          </a:prstGeom>
        </p:spPr>
      </p:pic>
      <p:sp>
        <p:nvSpPr>
          <p:cNvPr id="6" name="TextBox 5">
            <a:extLst>
              <a:ext uri="{FF2B5EF4-FFF2-40B4-BE49-F238E27FC236}">
                <a16:creationId xmlns:a16="http://schemas.microsoft.com/office/drawing/2014/main" id="{2423D26C-98B2-48E5-B083-94588578A760}"/>
              </a:ext>
            </a:extLst>
          </p:cNvPr>
          <p:cNvSpPr txBox="1"/>
          <p:nvPr/>
        </p:nvSpPr>
        <p:spPr>
          <a:xfrm>
            <a:off x="0" y="1229338"/>
            <a:ext cx="11513127" cy="507831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FFC000"/>
                </a:solidFill>
              </a:rPr>
              <a:t>We can do the same with the float.</a:t>
            </a:r>
          </a:p>
          <a:p>
            <a:endParaRPr lang="en-US" dirty="0">
              <a:solidFill>
                <a:srgbClr val="FFC000"/>
              </a:solidFill>
            </a:endParaRPr>
          </a:p>
          <a:p>
            <a:pPr marL="285750" indent="-285750">
              <a:buFont typeface="Arial" panose="020B0604020202020204" pitchFamily="34" charset="0"/>
              <a:buChar char="•"/>
            </a:pPr>
            <a:r>
              <a:rPr lang="en-US" dirty="0">
                <a:solidFill>
                  <a:srgbClr val="FFC000"/>
                </a:solidFill>
              </a:rPr>
              <a:t>So CW tap a format string</a:t>
            </a:r>
          </a:p>
          <a:p>
            <a:pPr marL="285750" indent="-285750">
              <a:buFont typeface="Arial" panose="020B0604020202020204" pitchFamily="34" charset="0"/>
              <a:buChar char="•"/>
            </a:pPr>
            <a:endParaRPr lang="en-US" dirty="0">
              <a:solidFill>
                <a:srgbClr val="FFC000"/>
              </a:solidFill>
            </a:endParaRPr>
          </a:p>
          <a:p>
            <a:pPr marL="285750" indent="-285750">
              <a:buFont typeface="Arial" panose="020B0604020202020204" pitchFamily="34" charset="0"/>
              <a:buChar char="•"/>
            </a:pPr>
            <a:r>
              <a:rPr lang="en-US" dirty="0">
                <a:solidFill>
                  <a:srgbClr val="FFC000"/>
                </a:solidFill>
              </a:rPr>
              <a:t>float mean value float max value.</a:t>
            </a:r>
          </a:p>
          <a:p>
            <a:pPr marL="285750" indent="-285750">
              <a:buFont typeface="Arial" panose="020B0604020202020204" pitchFamily="34" charset="0"/>
              <a:buChar char="•"/>
            </a:pPr>
            <a:endParaRPr lang="en-US" dirty="0">
              <a:solidFill>
                <a:srgbClr val="FFC000"/>
              </a:solidFill>
            </a:endParaRPr>
          </a:p>
          <a:p>
            <a:pPr marL="285750" indent="-285750">
              <a:buFont typeface="Arial" panose="020B0604020202020204" pitchFamily="34" charset="0"/>
              <a:buChar char="•"/>
            </a:pPr>
            <a:r>
              <a:rPr lang="en-US" dirty="0">
                <a:solidFill>
                  <a:srgbClr val="FFC000"/>
                </a:solidFill>
              </a:rPr>
              <a:t>Run the application.</a:t>
            </a:r>
          </a:p>
          <a:p>
            <a:pPr marL="285750" indent="-285750">
              <a:buFont typeface="Arial" panose="020B0604020202020204" pitchFamily="34" charset="0"/>
              <a:buChar char="•"/>
            </a:pPr>
            <a:endParaRPr lang="en-US" dirty="0">
              <a:solidFill>
                <a:srgbClr val="FFC000"/>
              </a:solidFill>
            </a:endParaRPr>
          </a:p>
          <a:p>
            <a:pPr marL="285750" indent="-285750">
              <a:buFont typeface="Arial" panose="020B0604020202020204" pitchFamily="34" charset="0"/>
              <a:buChar char="•"/>
            </a:pPr>
            <a:r>
              <a:rPr lang="en-US" dirty="0">
                <a:solidFill>
                  <a:srgbClr val="FFC000"/>
                </a:solidFill>
              </a:rPr>
              <a:t>So this is the range we can store with a float.</a:t>
            </a:r>
          </a:p>
          <a:p>
            <a:pPr marL="285750" indent="-285750">
              <a:buFont typeface="Arial" panose="020B0604020202020204" pitchFamily="34" charset="0"/>
              <a:buChar char="•"/>
            </a:pPr>
            <a:endParaRPr lang="en-US" dirty="0">
              <a:solidFill>
                <a:srgbClr val="FFC000"/>
              </a:solidFill>
            </a:endParaRPr>
          </a:p>
          <a:p>
            <a:pPr marL="285750" indent="-285750">
              <a:buFont typeface="Arial" panose="020B0604020202020204" pitchFamily="34" charset="0"/>
              <a:buChar char="•"/>
            </a:pPr>
            <a:r>
              <a:rPr lang="en-US" dirty="0">
                <a:solidFill>
                  <a:srgbClr val="FFC000"/>
                </a:solidFill>
              </a:rPr>
              <a:t>It's a huge number that is displayed using the scientific notation.</a:t>
            </a:r>
          </a:p>
          <a:p>
            <a:pPr marL="285750" indent="-285750">
              <a:buFont typeface="Arial" panose="020B0604020202020204" pitchFamily="34" charset="0"/>
              <a:buChar char="•"/>
            </a:pPr>
            <a:endParaRPr lang="en-US" dirty="0">
              <a:solidFill>
                <a:srgbClr val="FFC000"/>
              </a:solidFill>
            </a:endParaRPr>
          </a:p>
          <a:p>
            <a:pPr marL="285750" indent="-285750">
              <a:buFont typeface="Arial" panose="020B0604020202020204" pitchFamily="34" charset="0"/>
              <a:buChar char="•"/>
            </a:pPr>
            <a:r>
              <a:rPr lang="en-US" dirty="0">
                <a:solidFill>
                  <a:srgbClr val="FFC000"/>
                </a:solidFill>
              </a:rPr>
              <a:t>OK now let's take a look at constants.</a:t>
            </a:r>
          </a:p>
          <a:p>
            <a:pPr marL="285750" indent="-285750">
              <a:buFont typeface="Arial" panose="020B0604020202020204" pitchFamily="34" charset="0"/>
              <a:buChar char="•"/>
            </a:pPr>
            <a:endParaRPr lang="en-US" dirty="0">
              <a:solidFill>
                <a:srgbClr val="FFC000"/>
              </a:solidFill>
            </a:endParaRPr>
          </a:p>
          <a:p>
            <a:pPr marL="285750" indent="-285750">
              <a:buFont typeface="Arial" panose="020B0604020202020204" pitchFamily="34" charset="0"/>
              <a:buChar char="•"/>
            </a:pPr>
            <a:r>
              <a:rPr lang="en-US" dirty="0">
                <a:solidFill>
                  <a:srgbClr val="FFC000"/>
                </a:solidFill>
              </a:rPr>
              <a:t>So I get rid of these two lines here.</a:t>
            </a:r>
          </a:p>
          <a:p>
            <a:pPr marL="285750" indent="-285750">
              <a:buFont typeface="Arial" panose="020B0604020202020204" pitchFamily="34" charset="0"/>
              <a:buChar char="•"/>
            </a:pPr>
            <a:endParaRPr lang="en-US" dirty="0">
              <a:solidFill>
                <a:srgbClr val="FFC000"/>
              </a:solidFill>
            </a:endParaRPr>
          </a:p>
          <a:p>
            <a:pPr marL="285750" indent="-285750">
              <a:buFont typeface="Arial" panose="020B0604020202020204" pitchFamily="34" charset="0"/>
              <a:buChar char="•"/>
            </a:pPr>
            <a:r>
              <a:rPr lang="en-US" dirty="0">
                <a:solidFill>
                  <a:srgbClr val="FFC000"/>
                </a:solidFill>
              </a:rPr>
              <a:t>Control X control X we define a constant with the const keyword Const float P three point 1 4 and we have to put f at the end because it's a float.</a:t>
            </a:r>
          </a:p>
        </p:txBody>
      </p:sp>
    </p:spTree>
    <p:extLst>
      <p:ext uri="{BB962C8B-B14F-4D97-AF65-F5344CB8AC3E}">
        <p14:creationId xmlns:p14="http://schemas.microsoft.com/office/powerpoint/2010/main" val="187947877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97E36F-E148-473E-97B7-1236A0A8789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72A314F-2233-4429-A0E6-7DFAD2D159EE}"/>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B5F06268-A0C1-49E5-A469-67C0917BBAB3}"/>
              </a:ext>
            </a:extLst>
          </p:cNvPr>
          <p:cNvPicPr>
            <a:picLocks noChangeAspect="1"/>
          </p:cNvPicPr>
          <p:nvPr/>
        </p:nvPicPr>
        <p:blipFill>
          <a:blip r:embed="rId2"/>
          <a:stretch>
            <a:fillRect/>
          </a:stretch>
        </p:blipFill>
        <p:spPr>
          <a:xfrm>
            <a:off x="0" y="0"/>
            <a:ext cx="12192000" cy="6858000"/>
          </a:xfrm>
          <a:prstGeom prst="rect">
            <a:avLst/>
          </a:prstGeom>
        </p:spPr>
      </p:pic>
      <p:sp>
        <p:nvSpPr>
          <p:cNvPr id="6" name="Rectangle 5">
            <a:extLst>
              <a:ext uri="{FF2B5EF4-FFF2-40B4-BE49-F238E27FC236}">
                <a16:creationId xmlns:a16="http://schemas.microsoft.com/office/drawing/2014/main" id="{B6855284-4B97-4B8E-B641-ED8EAB9D6584}"/>
              </a:ext>
            </a:extLst>
          </p:cNvPr>
          <p:cNvSpPr/>
          <p:nvPr/>
        </p:nvSpPr>
        <p:spPr>
          <a:xfrm>
            <a:off x="330201" y="6232732"/>
            <a:ext cx="11741725" cy="3321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D4C0DE26-3C40-4EF9-84F6-37CB78BBEC5C}"/>
              </a:ext>
            </a:extLst>
          </p:cNvPr>
          <p:cNvSpPr/>
          <p:nvPr/>
        </p:nvSpPr>
        <p:spPr>
          <a:xfrm>
            <a:off x="2916382" y="4001294"/>
            <a:ext cx="1184563" cy="3321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EEFB45A3-0F57-4059-AF9E-A283743A7645}"/>
              </a:ext>
            </a:extLst>
          </p:cNvPr>
          <p:cNvSpPr txBox="1"/>
          <p:nvPr/>
        </p:nvSpPr>
        <p:spPr>
          <a:xfrm>
            <a:off x="6373091" y="948900"/>
            <a:ext cx="5514107"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FFC000"/>
                </a:solidFill>
              </a:rPr>
              <a:t>Now because we declared pi as a constant here I can change it in my program so I can go here and say pi is equal to one.</a:t>
            </a:r>
          </a:p>
          <a:p>
            <a:pPr marL="285750" indent="-285750">
              <a:buFont typeface="Arial" panose="020B0604020202020204" pitchFamily="34" charset="0"/>
              <a:buChar char="•"/>
            </a:pPr>
            <a:endParaRPr lang="en-US" dirty="0">
              <a:solidFill>
                <a:srgbClr val="FFC000"/>
              </a:solidFill>
            </a:endParaRPr>
          </a:p>
          <a:p>
            <a:pPr marL="285750" indent="-285750">
              <a:buFont typeface="Arial" panose="020B0604020202020204" pitchFamily="34" charset="0"/>
              <a:buChar char="•"/>
            </a:pPr>
            <a:r>
              <a:rPr lang="en-US" dirty="0">
                <a:solidFill>
                  <a:srgbClr val="FFC000"/>
                </a:solidFill>
              </a:rPr>
              <a:t>The compiler is not happy and that's why we see that red underline here. If you hover the mouse here it says read only local content cannot be used as an assignment target.</a:t>
            </a:r>
          </a:p>
          <a:p>
            <a:pPr marL="285750" indent="-285750">
              <a:buFont typeface="Arial" panose="020B0604020202020204" pitchFamily="34" charset="0"/>
              <a:buChar char="•"/>
            </a:pPr>
            <a:endParaRPr lang="en-US" dirty="0">
              <a:solidFill>
                <a:srgbClr val="FFC000"/>
              </a:solidFill>
            </a:endParaRPr>
          </a:p>
          <a:p>
            <a:pPr marL="285750" indent="-285750">
              <a:buFont typeface="Arial" panose="020B0604020202020204" pitchFamily="34" charset="0"/>
              <a:buChar char="•"/>
            </a:pPr>
            <a:r>
              <a:rPr lang="en-US" dirty="0">
                <a:solidFill>
                  <a:srgbClr val="FFC000"/>
                </a:solidFill>
              </a:rPr>
              <a:t>It's a little weird expression to understand but basically the intention of using constants is to have some kind of safety in your program.</a:t>
            </a:r>
          </a:p>
          <a:p>
            <a:pPr marL="285750" indent="-285750">
              <a:buFont typeface="Arial" panose="020B0604020202020204" pitchFamily="34" charset="0"/>
              <a:buChar char="•"/>
            </a:pPr>
            <a:endParaRPr lang="en-US" dirty="0">
              <a:solidFill>
                <a:srgbClr val="FFC000"/>
              </a:solidFill>
            </a:endParaRPr>
          </a:p>
          <a:p>
            <a:pPr marL="285750" indent="-285750">
              <a:buFont typeface="Arial" panose="020B0604020202020204" pitchFamily="34" charset="0"/>
              <a:buChar char="•"/>
            </a:pPr>
            <a:r>
              <a:rPr lang="en-US" dirty="0">
                <a:solidFill>
                  <a:srgbClr val="FFC000"/>
                </a:solidFill>
              </a:rPr>
              <a:t>So if there are values that should not be changed beyond your program you defined them as constants. And this way you won't accidentally modify their values</a:t>
            </a:r>
          </a:p>
        </p:txBody>
      </p:sp>
    </p:spTree>
    <p:extLst>
      <p:ext uri="{BB962C8B-B14F-4D97-AF65-F5344CB8AC3E}">
        <p14:creationId xmlns:p14="http://schemas.microsoft.com/office/powerpoint/2010/main" val="222836472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E7F123-497F-4148-BDDD-1997A084B89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EDB2999-D0FA-4EC4-A7C7-DB4B6F0EA08C}"/>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2CF0CE09-2B8C-45A6-9AED-623A6D725054}"/>
              </a:ext>
            </a:extLst>
          </p:cNvPr>
          <p:cNvPicPr>
            <a:picLocks noChangeAspect="1"/>
          </p:cNvPicPr>
          <p:nvPr/>
        </p:nvPicPr>
        <p:blipFill>
          <a:blip r:embed="rId2"/>
          <a:stretch>
            <a:fillRect/>
          </a:stretch>
        </p:blipFill>
        <p:spPr>
          <a:xfrm>
            <a:off x="0" y="-1"/>
            <a:ext cx="12192000" cy="6858001"/>
          </a:xfrm>
          <a:prstGeom prst="rect">
            <a:avLst/>
          </a:prstGeom>
        </p:spPr>
      </p:pic>
    </p:spTree>
    <p:extLst>
      <p:ext uri="{BB962C8B-B14F-4D97-AF65-F5344CB8AC3E}">
        <p14:creationId xmlns:p14="http://schemas.microsoft.com/office/powerpoint/2010/main" val="321667348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17CF8-BA9E-48FA-B9CF-2590CA79D5D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D1CA595-225D-4B12-BAA3-AA6588F93C8E}"/>
              </a:ext>
            </a:extLst>
          </p:cNvPr>
          <p:cNvSpPr>
            <a:spLocks noGrp="1"/>
          </p:cNvSpPr>
          <p:nvPr>
            <p:ph idx="1"/>
          </p:nvPr>
        </p:nvSpPr>
        <p:spPr/>
        <p:txBody>
          <a:bodyPr/>
          <a:lstStyle/>
          <a:p>
            <a:endParaRPr lang="en-US"/>
          </a:p>
        </p:txBody>
      </p:sp>
      <p:pic>
        <p:nvPicPr>
          <p:cNvPr id="9" name="Picture 8">
            <a:extLst>
              <a:ext uri="{FF2B5EF4-FFF2-40B4-BE49-F238E27FC236}">
                <a16:creationId xmlns:a16="http://schemas.microsoft.com/office/drawing/2014/main" id="{FC9F6D9B-6FAE-46E5-BAF5-1D866C79E7BF}"/>
              </a:ext>
            </a:extLst>
          </p:cNvPr>
          <p:cNvPicPr>
            <a:picLocks noChangeAspect="1"/>
          </p:cNvPicPr>
          <p:nvPr/>
        </p:nvPicPr>
        <p:blipFill>
          <a:blip r:embed="rId2"/>
          <a:stretch>
            <a:fillRect/>
          </a:stretch>
        </p:blipFill>
        <p:spPr>
          <a:xfrm>
            <a:off x="0" y="0"/>
            <a:ext cx="12192000" cy="6858000"/>
          </a:xfrm>
          <a:prstGeom prst="rect">
            <a:avLst/>
          </a:prstGeom>
        </p:spPr>
      </p:pic>
      <p:sp>
        <p:nvSpPr>
          <p:cNvPr id="10" name="TextBox 9">
            <a:extLst>
              <a:ext uri="{FF2B5EF4-FFF2-40B4-BE49-F238E27FC236}">
                <a16:creationId xmlns:a16="http://schemas.microsoft.com/office/drawing/2014/main" id="{C64E0EA9-2333-4718-8A2A-F91E8832933B}"/>
              </a:ext>
            </a:extLst>
          </p:cNvPr>
          <p:cNvSpPr txBox="1"/>
          <p:nvPr/>
        </p:nvSpPr>
        <p:spPr>
          <a:xfrm>
            <a:off x="7365533" y="1517974"/>
            <a:ext cx="4265104" cy="2308324"/>
          </a:xfrm>
          <a:prstGeom prst="rect">
            <a:avLst/>
          </a:prstGeom>
          <a:noFill/>
        </p:spPr>
        <p:txBody>
          <a:bodyPr wrap="square">
            <a:spAutoFit/>
          </a:bodyPr>
          <a:lstStyle/>
          <a:p>
            <a:pPr marL="285750" indent="-285750" algn="l">
              <a:buFont typeface="Arial" panose="020B0604020202020204" pitchFamily="34" charset="0"/>
              <a:buChar char="•"/>
            </a:pPr>
            <a:r>
              <a:rPr lang="en-US" b="0" i="0" dirty="0">
                <a:solidFill>
                  <a:srgbClr val="FFC000"/>
                </a:solidFill>
                <a:effectLst/>
                <a:latin typeface="sf pro text"/>
              </a:rPr>
              <a:t>Let us talk about various kinds of type conversion in </a:t>
            </a:r>
            <a:r>
              <a:rPr lang="en-US" dirty="0">
                <a:solidFill>
                  <a:srgbClr val="FFC000"/>
                </a:solidFill>
                <a:latin typeface="sf pro text"/>
              </a:rPr>
              <a:t>C-Sharp</a:t>
            </a:r>
          </a:p>
          <a:p>
            <a:pPr marL="285750" indent="-285750" algn="l">
              <a:buFont typeface="Arial" panose="020B0604020202020204" pitchFamily="34" charset="0"/>
              <a:buChar char="•"/>
            </a:pPr>
            <a:r>
              <a:rPr lang="en-US" b="0" i="0" dirty="0">
                <a:solidFill>
                  <a:srgbClr val="FFC000"/>
                </a:solidFill>
                <a:effectLst/>
                <a:latin typeface="sf pro text"/>
              </a:rPr>
              <a:t>we have </a:t>
            </a:r>
          </a:p>
          <a:p>
            <a:pPr marL="285750" indent="-285750" algn="l">
              <a:buFont typeface="Arial" panose="020B0604020202020204" pitchFamily="34" charset="0"/>
              <a:buChar char="•"/>
            </a:pPr>
            <a:r>
              <a:rPr lang="en-US" b="1" i="0" dirty="0">
                <a:solidFill>
                  <a:srgbClr val="FF0000"/>
                </a:solidFill>
                <a:effectLst/>
                <a:latin typeface="sf pro text"/>
              </a:rPr>
              <a:t>implicit type conversion </a:t>
            </a:r>
          </a:p>
          <a:p>
            <a:pPr marL="285750" indent="-285750" algn="l">
              <a:buFont typeface="Arial" panose="020B0604020202020204" pitchFamily="34" charset="0"/>
              <a:buChar char="•"/>
            </a:pPr>
            <a:r>
              <a:rPr lang="en-US" b="1" i="0" dirty="0">
                <a:solidFill>
                  <a:srgbClr val="FF0000"/>
                </a:solidFill>
                <a:effectLst/>
                <a:latin typeface="sf pro text"/>
              </a:rPr>
              <a:t>explicit type conversion </a:t>
            </a:r>
            <a:r>
              <a:rPr lang="en-US" b="0" i="0" dirty="0">
                <a:solidFill>
                  <a:srgbClr val="FFC000"/>
                </a:solidFill>
                <a:effectLst/>
                <a:latin typeface="sf pro text"/>
              </a:rPr>
              <a:t>which is also called </a:t>
            </a:r>
            <a:r>
              <a:rPr lang="en-US" b="1" i="0" dirty="0">
                <a:solidFill>
                  <a:srgbClr val="FF0000"/>
                </a:solidFill>
                <a:effectLst/>
                <a:latin typeface="sf pro text"/>
              </a:rPr>
              <a:t>casting</a:t>
            </a:r>
            <a:r>
              <a:rPr lang="en-US" b="0" i="0" dirty="0">
                <a:solidFill>
                  <a:srgbClr val="FFC000"/>
                </a:solidFill>
                <a:effectLst/>
                <a:latin typeface="sf pro text"/>
              </a:rPr>
              <a:t> and we also have</a:t>
            </a:r>
          </a:p>
          <a:p>
            <a:pPr marL="285750" indent="-285750" algn="l">
              <a:buFont typeface="Arial" panose="020B0604020202020204" pitchFamily="34" charset="0"/>
              <a:buChar char="•"/>
            </a:pPr>
            <a:r>
              <a:rPr lang="en-US" b="1" dirty="0">
                <a:solidFill>
                  <a:srgbClr val="FF0000"/>
                </a:solidFill>
                <a:latin typeface="sf pro text"/>
              </a:rPr>
              <a:t>C</a:t>
            </a:r>
            <a:r>
              <a:rPr lang="en-US" b="1" i="0" dirty="0">
                <a:solidFill>
                  <a:srgbClr val="FF0000"/>
                </a:solidFill>
                <a:effectLst/>
                <a:latin typeface="sf pro text"/>
              </a:rPr>
              <a:t>onversion between non-compatible types</a:t>
            </a:r>
            <a:r>
              <a:rPr lang="en-US" i="0" dirty="0">
                <a:solidFill>
                  <a:srgbClr val="FFC000"/>
                </a:solidFill>
                <a:effectLst/>
                <a:latin typeface="sf pro text"/>
              </a:rPr>
              <a:t>.</a:t>
            </a:r>
          </a:p>
        </p:txBody>
      </p:sp>
    </p:spTree>
    <p:extLst>
      <p:ext uri="{BB962C8B-B14F-4D97-AF65-F5344CB8AC3E}">
        <p14:creationId xmlns:p14="http://schemas.microsoft.com/office/powerpoint/2010/main" val="360040736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CFA1B0-E381-4884-9818-A9E2548FFDF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8DB9DC6-FECB-4984-92B1-1B4CE9D1F442}"/>
              </a:ext>
            </a:extLst>
          </p:cNvPr>
          <p:cNvSpPr>
            <a:spLocks noGrp="1"/>
          </p:cNvSpPr>
          <p:nvPr>
            <p:ph idx="1"/>
          </p:nvPr>
        </p:nvSpPr>
        <p:spPr/>
        <p:txBody>
          <a:bodyPr/>
          <a:lstStyle/>
          <a:p>
            <a:endParaRPr lang="en-US"/>
          </a:p>
        </p:txBody>
      </p:sp>
      <p:pic>
        <p:nvPicPr>
          <p:cNvPr id="9" name="Picture 8">
            <a:extLst>
              <a:ext uri="{FF2B5EF4-FFF2-40B4-BE49-F238E27FC236}">
                <a16:creationId xmlns:a16="http://schemas.microsoft.com/office/drawing/2014/main" id="{9664728B-6D7C-4D00-8467-FE68F87C6A5D}"/>
              </a:ext>
            </a:extLst>
          </p:cNvPr>
          <p:cNvPicPr>
            <a:picLocks noChangeAspect="1"/>
          </p:cNvPicPr>
          <p:nvPr/>
        </p:nvPicPr>
        <p:blipFill>
          <a:blip r:embed="rId2"/>
          <a:stretch>
            <a:fillRect/>
          </a:stretch>
        </p:blipFill>
        <p:spPr>
          <a:xfrm>
            <a:off x="0" y="0"/>
            <a:ext cx="12192000" cy="6858000"/>
          </a:xfrm>
          <a:prstGeom prst="rect">
            <a:avLst/>
          </a:prstGeom>
        </p:spPr>
      </p:pic>
      <p:sp>
        <p:nvSpPr>
          <p:cNvPr id="10" name="TextBox 9">
            <a:extLst>
              <a:ext uri="{FF2B5EF4-FFF2-40B4-BE49-F238E27FC236}">
                <a16:creationId xmlns:a16="http://schemas.microsoft.com/office/drawing/2014/main" id="{4A84DF85-5ABA-48E8-87BA-CB760E5AFFE0}"/>
              </a:ext>
            </a:extLst>
          </p:cNvPr>
          <p:cNvSpPr txBox="1"/>
          <p:nvPr/>
        </p:nvSpPr>
        <p:spPr>
          <a:xfrm>
            <a:off x="502640" y="3655160"/>
            <a:ext cx="4866314" cy="2862322"/>
          </a:xfrm>
          <a:prstGeom prst="rect">
            <a:avLst/>
          </a:prstGeom>
          <a:noFill/>
        </p:spPr>
        <p:txBody>
          <a:bodyPr wrap="square">
            <a:spAutoFit/>
          </a:bodyPr>
          <a:lstStyle/>
          <a:p>
            <a:pPr marL="285750" indent="-285750" algn="l">
              <a:buFont typeface="Arial" panose="020B0604020202020204" pitchFamily="34" charset="0"/>
              <a:buChar char="•"/>
            </a:pPr>
            <a:r>
              <a:rPr lang="en-US" b="0" i="0">
                <a:solidFill>
                  <a:srgbClr val="FFC000"/>
                </a:solidFill>
                <a:effectLst/>
                <a:latin typeface="sf pro text"/>
              </a:rPr>
              <a:t>Here is an example of implicit type conversion.</a:t>
            </a:r>
          </a:p>
          <a:p>
            <a:pPr marL="285750" indent="-285750" algn="l">
              <a:buFont typeface="Arial" panose="020B0604020202020204" pitchFamily="34" charset="0"/>
              <a:buChar char="•"/>
            </a:pPr>
            <a:r>
              <a:rPr lang="en-US" b="0" i="0">
                <a:solidFill>
                  <a:srgbClr val="FFC000"/>
                </a:solidFill>
                <a:effectLst/>
                <a:latin typeface="sf pro text"/>
              </a:rPr>
              <a:t>A byte as you know takes only one bite of memory and an integer takes four bytes.</a:t>
            </a:r>
          </a:p>
          <a:p>
            <a:pPr marL="285750" indent="-285750" algn="l">
              <a:buFont typeface="Arial" panose="020B0604020202020204" pitchFamily="34" charset="0"/>
              <a:buChar char="•"/>
            </a:pPr>
            <a:r>
              <a:rPr lang="en-US" b="0" i="0">
                <a:solidFill>
                  <a:srgbClr val="FFC000"/>
                </a:solidFill>
                <a:effectLst/>
                <a:latin typeface="sf pro text"/>
              </a:rPr>
              <a:t>So we can easily copy a byte to an integer.</a:t>
            </a:r>
          </a:p>
          <a:p>
            <a:pPr marL="285750" indent="-285750" algn="l">
              <a:buFont typeface="Arial" panose="020B0604020202020204" pitchFamily="34" charset="0"/>
              <a:buChar char="•"/>
            </a:pPr>
            <a:r>
              <a:rPr lang="en-US" b="0" i="0">
                <a:solidFill>
                  <a:srgbClr val="FFC000"/>
                </a:solidFill>
                <a:effectLst/>
                <a:latin typeface="sf pro text"/>
              </a:rPr>
              <a:t>What happens at runtime is let's take a look at this slide.</a:t>
            </a:r>
          </a:p>
          <a:p>
            <a:pPr marL="285750" indent="-285750" algn="l">
              <a:buFont typeface="Arial" panose="020B0604020202020204" pitchFamily="34" charset="0"/>
              <a:buChar char="•"/>
            </a:pPr>
            <a:r>
              <a:rPr lang="en-US" b="0" i="0">
                <a:solidFill>
                  <a:srgbClr val="FFC000"/>
                </a:solidFill>
                <a:effectLst/>
                <a:latin typeface="sf pro text"/>
              </a:rPr>
              <a:t>So here is the binary representation of our b variable here.</a:t>
            </a:r>
          </a:p>
          <a:p>
            <a:pPr marL="285750" indent="-285750" algn="l">
              <a:buFont typeface="Arial" panose="020B0604020202020204" pitchFamily="34" charset="0"/>
              <a:buChar char="•"/>
            </a:pPr>
            <a:r>
              <a:rPr lang="en-US" b="0" i="0">
                <a:solidFill>
                  <a:srgbClr val="FFC000"/>
                </a:solidFill>
                <a:effectLst/>
                <a:latin typeface="sf pro text"/>
              </a:rPr>
              <a:t>So one is represented as seven bits of 0 and 1 bit of one.</a:t>
            </a:r>
            <a:endParaRPr lang="en-US" b="0" i="0" dirty="0">
              <a:solidFill>
                <a:srgbClr val="FFC000"/>
              </a:solidFill>
              <a:effectLst/>
              <a:latin typeface="sf pro text"/>
            </a:endParaRPr>
          </a:p>
        </p:txBody>
      </p:sp>
      <p:sp>
        <p:nvSpPr>
          <p:cNvPr id="12" name="TextBox 11">
            <a:extLst>
              <a:ext uri="{FF2B5EF4-FFF2-40B4-BE49-F238E27FC236}">
                <a16:creationId xmlns:a16="http://schemas.microsoft.com/office/drawing/2014/main" id="{0A2B2044-91CF-457A-88A1-9AAD99A66336}"/>
              </a:ext>
            </a:extLst>
          </p:cNvPr>
          <p:cNvSpPr txBox="1"/>
          <p:nvPr/>
        </p:nvSpPr>
        <p:spPr>
          <a:xfrm>
            <a:off x="5704514" y="3661109"/>
            <a:ext cx="5689832" cy="2031325"/>
          </a:xfrm>
          <a:prstGeom prst="rect">
            <a:avLst/>
          </a:prstGeom>
          <a:noFill/>
        </p:spPr>
        <p:txBody>
          <a:bodyPr wrap="square">
            <a:spAutoFit/>
          </a:bodyPr>
          <a:lstStyle/>
          <a:p>
            <a:pPr marL="285750" indent="-285750" algn="l">
              <a:buFont typeface="Arial" panose="020B0604020202020204" pitchFamily="34" charset="0"/>
              <a:buChar char="•"/>
            </a:pPr>
            <a:r>
              <a:rPr lang="en-US" b="0" i="0" dirty="0">
                <a:solidFill>
                  <a:srgbClr val="FFC000"/>
                </a:solidFill>
                <a:effectLst/>
                <a:latin typeface="sf pro text"/>
              </a:rPr>
              <a:t>When we copy a byte to an integer, what the runtime does is it prefixes that value with a bunch of zeros to fill the four bytes. So there is no data loss.</a:t>
            </a:r>
          </a:p>
          <a:p>
            <a:pPr marL="285750" indent="-285750" algn="l">
              <a:buFont typeface="Arial" panose="020B0604020202020204" pitchFamily="34" charset="0"/>
              <a:buChar char="•"/>
            </a:pPr>
            <a:r>
              <a:rPr lang="en-US" b="0" i="0" dirty="0">
                <a:solidFill>
                  <a:srgbClr val="FFC000"/>
                </a:solidFill>
                <a:effectLst/>
                <a:latin typeface="sf pro text"/>
              </a:rPr>
              <a:t>In situations like that when the compiler is 100 percent sure that the types are compatible and no data loss will happen.</a:t>
            </a:r>
          </a:p>
          <a:p>
            <a:pPr marL="285750" indent="-285750" algn="l">
              <a:buFont typeface="Arial" panose="020B0604020202020204" pitchFamily="34" charset="0"/>
              <a:buChar char="•"/>
            </a:pPr>
            <a:r>
              <a:rPr lang="en-US" b="0" i="0" dirty="0">
                <a:solidFill>
                  <a:srgbClr val="FFC000"/>
                </a:solidFill>
                <a:effectLst/>
                <a:latin typeface="sf pro text"/>
              </a:rPr>
              <a:t>Values can be converted to a different type implicitly.</a:t>
            </a:r>
          </a:p>
        </p:txBody>
      </p:sp>
    </p:spTree>
    <p:extLst>
      <p:ext uri="{BB962C8B-B14F-4D97-AF65-F5344CB8AC3E}">
        <p14:creationId xmlns:p14="http://schemas.microsoft.com/office/powerpoint/2010/main" val="23702978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792059-841C-4C81-A974-B365A4B693E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8774FB2-46E7-44E1-8B35-6F1A8ACB8554}"/>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1EA5606A-B9CE-4CE9-8263-BD99061DEE17}"/>
              </a:ext>
            </a:extLst>
          </p:cNvPr>
          <p:cNvPicPr>
            <a:picLocks noChangeAspect="1"/>
          </p:cNvPicPr>
          <p:nvPr/>
        </p:nvPicPr>
        <p:blipFill>
          <a:blip r:embed="rId2"/>
          <a:stretch>
            <a:fillRect/>
          </a:stretch>
        </p:blipFill>
        <p:spPr>
          <a:xfrm>
            <a:off x="0" y="0"/>
            <a:ext cx="12192000" cy="6858000"/>
          </a:xfrm>
          <a:prstGeom prst="rect">
            <a:avLst/>
          </a:prstGeom>
        </p:spPr>
      </p:pic>
      <p:sp>
        <p:nvSpPr>
          <p:cNvPr id="7" name="TextBox 6">
            <a:extLst>
              <a:ext uri="{FF2B5EF4-FFF2-40B4-BE49-F238E27FC236}">
                <a16:creationId xmlns:a16="http://schemas.microsoft.com/office/drawing/2014/main" id="{18C3AE7C-02A1-4F5A-A493-A073DE99249F}"/>
              </a:ext>
            </a:extLst>
          </p:cNvPr>
          <p:cNvSpPr txBox="1"/>
          <p:nvPr/>
        </p:nvSpPr>
        <p:spPr>
          <a:xfrm>
            <a:off x="3848450" y="2214423"/>
            <a:ext cx="6153324" cy="923330"/>
          </a:xfrm>
          <a:prstGeom prst="rect">
            <a:avLst/>
          </a:prstGeom>
          <a:noFill/>
        </p:spPr>
        <p:txBody>
          <a:bodyPr wrap="square">
            <a:spAutoFit/>
          </a:bodyPr>
          <a:lstStyle/>
          <a:p>
            <a:pPr marL="285750" indent="-285750" algn="l">
              <a:buFont typeface="Arial" panose="020B0604020202020204" pitchFamily="34" charset="0"/>
              <a:buChar char="•"/>
            </a:pPr>
            <a:r>
              <a:rPr lang="en-US" b="0" i="0" dirty="0">
                <a:solidFill>
                  <a:srgbClr val="FFC000"/>
                </a:solidFill>
                <a:effectLst/>
                <a:latin typeface="sf pro text"/>
              </a:rPr>
              <a:t>Here's another example of implicit type conversion.</a:t>
            </a:r>
          </a:p>
          <a:p>
            <a:pPr marL="285750" indent="-285750" algn="l">
              <a:buFont typeface="Arial" panose="020B0604020202020204" pitchFamily="34" charset="0"/>
              <a:buChar char="•"/>
            </a:pPr>
            <a:r>
              <a:rPr lang="en-US" b="0" i="0" dirty="0">
                <a:solidFill>
                  <a:srgbClr val="FFC000"/>
                </a:solidFill>
                <a:effectLst/>
                <a:latin typeface="sf pro text"/>
              </a:rPr>
              <a:t>So we have an integer set to 1 and we copy that to a float.</a:t>
            </a:r>
          </a:p>
          <a:p>
            <a:pPr marL="285750" indent="-285750" algn="l">
              <a:buFont typeface="Arial" panose="020B0604020202020204" pitchFamily="34" charset="0"/>
              <a:buChar char="•"/>
            </a:pPr>
            <a:r>
              <a:rPr lang="en-US" b="0" i="0" dirty="0">
                <a:solidFill>
                  <a:srgbClr val="FFC000"/>
                </a:solidFill>
                <a:effectLst/>
                <a:latin typeface="sf pro text"/>
              </a:rPr>
              <a:t>Again in this example no data loss will happen.</a:t>
            </a:r>
          </a:p>
        </p:txBody>
      </p:sp>
    </p:spTree>
    <p:extLst>
      <p:ext uri="{BB962C8B-B14F-4D97-AF65-F5344CB8AC3E}">
        <p14:creationId xmlns:p14="http://schemas.microsoft.com/office/powerpoint/2010/main" val="11226564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AC6E6B-94CE-4C87-A982-6177AD0946E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7507183-656C-49CC-84FD-38C8E47FD3D4}"/>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5CE8FF92-64B2-4033-A2C2-6298E5A46484}"/>
              </a:ext>
            </a:extLst>
          </p:cNvPr>
          <p:cNvPicPr>
            <a:picLocks noChangeAspect="1"/>
          </p:cNvPicPr>
          <p:nvPr/>
        </p:nvPicPr>
        <p:blipFill>
          <a:blip r:embed="rId2"/>
          <a:stretch>
            <a:fillRect/>
          </a:stretch>
        </p:blipFill>
        <p:spPr>
          <a:xfrm>
            <a:off x="0" y="0"/>
            <a:ext cx="12192000" cy="6858000"/>
          </a:xfrm>
          <a:prstGeom prst="rect">
            <a:avLst/>
          </a:prstGeom>
        </p:spPr>
      </p:pic>
      <p:sp>
        <p:nvSpPr>
          <p:cNvPr id="7" name="TextBox 6">
            <a:extLst>
              <a:ext uri="{FF2B5EF4-FFF2-40B4-BE49-F238E27FC236}">
                <a16:creationId xmlns:a16="http://schemas.microsoft.com/office/drawing/2014/main" id="{16E8BCAB-1392-45FB-B963-41824F059F2D}"/>
              </a:ext>
            </a:extLst>
          </p:cNvPr>
          <p:cNvSpPr txBox="1"/>
          <p:nvPr/>
        </p:nvSpPr>
        <p:spPr>
          <a:xfrm>
            <a:off x="7027877" y="914401"/>
            <a:ext cx="4926435" cy="2862322"/>
          </a:xfrm>
          <a:prstGeom prst="rect">
            <a:avLst/>
          </a:prstGeom>
          <a:noFill/>
        </p:spPr>
        <p:txBody>
          <a:bodyPr wrap="square">
            <a:spAutoFit/>
          </a:bodyPr>
          <a:lstStyle/>
          <a:p>
            <a:pPr marL="285750" indent="-285750" algn="l">
              <a:buFont typeface="Arial" panose="020B0604020202020204" pitchFamily="34" charset="0"/>
              <a:buChar char="•"/>
            </a:pPr>
            <a:r>
              <a:rPr lang="en-US" b="0" i="0" dirty="0">
                <a:solidFill>
                  <a:srgbClr val="FFC000"/>
                </a:solidFill>
                <a:effectLst/>
                <a:latin typeface="sf pro text"/>
              </a:rPr>
              <a:t>Well let's take a look at this one.</a:t>
            </a:r>
          </a:p>
          <a:p>
            <a:pPr marL="285750" indent="-285750" algn="l">
              <a:buFont typeface="Arial" panose="020B0604020202020204" pitchFamily="34" charset="0"/>
              <a:buChar char="•"/>
            </a:pPr>
            <a:r>
              <a:rPr lang="en-US" b="0" i="0" dirty="0">
                <a:solidFill>
                  <a:srgbClr val="FFC000"/>
                </a:solidFill>
                <a:effectLst/>
                <a:latin typeface="sf pro text"/>
              </a:rPr>
              <a:t>Here we have declared an integer and we are trying to copy that to a byte and integer is four bytes.</a:t>
            </a:r>
          </a:p>
          <a:p>
            <a:pPr marL="285750" indent="-285750" algn="l">
              <a:buFont typeface="Arial" panose="020B0604020202020204" pitchFamily="34" charset="0"/>
              <a:buChar char="•"/>
            </a:pPr>
            <a:r>
              <a:rPr lang="en-US" b="0" i="0" dirty="0">
                <a:solidFill>
                  <a:srgbClr val="FFC000"/>
                </a:solidFill>
                <a:effectLst/>
                <a:latin typeface="sf pro text"/>
              </a:rPr>
              <a:t>So when we convert that to a byte three bytes out of four bytes will be gone and there is a chance for data loss.</a:t>
            </a:r>
          </a:p>
          <a:p>
            <a:pPr marL="285750" indent="-285750" algn="l">
              <a:buFont typeface="Arial" panose="020B0604020202020204" pitchFamily="34" charset="0"/>
              <a:buChar char="•"/>
            </a:pPr>
            <a:r>
              <a:rPr lang="en-US" b="0" i="0" dirty="0">
                <a:solidFill>
                  <a:srgbClr val="FFC000"/>
                </a:solidFill>
                <a:effectLst/>
                <a:latin typeface="sf pro text"/>
              </a:rPr>
              <a:t>Now data lost doesn't always happen.</a:t>
            </a:r>
          </a:p>
          <a:p>
            <a:pPr marL="285750" indent="-285750" algn="l">
              <a:buFont typeface="Arial" panose="020B0604020202020204" pitchFamily="34" charset="0"/>
              <a:buChar char="•"/>
            </a:pPr>
            <a:r>
              <a:rPr lang="en-US" b="0" i="0" dirty="0">
                <a:solidFill>
                  <a:srgbClr val="FFC000"/>
                </a:solidFill>
                <a:effectLst/>
                <a:latin typeface="sf pro text"/>
              </a:rPr>
              <a:t>It only happens if the value will be stored in the integer is beyond the capacity of a byte.</a:t>
            </a:r>
            <a:endParaRPr lang="en-US" b="0" i="0" u="sng" dirty="0">
              <a:solidFill>
                <a:srgbClr val="FFC000"/>
              </a:solidFill>
              <a:effectLst/>
              <a:latin typeface="sf pro text"/>
            </a:endParaRPr>
          </a:p>
        </p:txBody>
      </p:sp>
      <p:sp>
        <p:nvSpPr>
          <p:cNvPr id="9" name="TextBox 8">
            <a:extLst>
              <a:ext uri="{FF2B5EF4-FFF2-40B4-BE49-F238E27FC236}">
                <a16:creationId xmlns:a16="http://schemas.microsoft.com/office/drawing/2014/main" id="{0099B3B2-E096-4006-85C6-6ED63206655A}"/>
              </a:ext>
            </a:extLst>
          </p:cNvPr>
          <p:cNvSpPr txBox="1"/>
          <p:nvPr/>
        </p:nvSpPr>
        <p:spPr>
          <a:xfrm>
            <a:off x="392187" y="3673134"/>
            <a:ext cx="11665590" cy="2308324"/>
          </a:xfrm>
          <a:prstGeom prst="rect">
            <a:avLst/>
          </a:prstGeom>
          <a:noFill/>
        </p:spPr>
        <p:txBody>
          <a:bodyPr wrap="square">
            <a:spAutoFit/>
          </a:bodyPr>
          <a:lstStyle/>
          <a:p>
            <a:pPr marL="285750" indent="-285750" algn="l">
              <a:buFont typeface="Arial" panose="020B0604020202020204" pitchFamily="34" charset="0"/>
              <a:buChar char="•"/>
            </a:pPr>
            <a:endParaRPr lang="en-US" b="0" i="0" dirty="0">
              <a:solidFill>
                <a:srgbClr val="FFC000"/>
              </a:solidFill>
              <a:effectLst/>
              <a:latin typeface="sf pro text"/>
            </a:endParaRPr>
          </a:p>
          <a:p>
            <a:pPr marL="285750" indent="-285750" algn="l">
              <a:buFont typeface="Arial" panose="020B0604020202020204" pitchFamily="34" charset="0"/>
              <a:buChar char="•"/>
            </a:pPr>
            <a:r>
              <a:rPr lang="en-US" b="0" i="0" dirty="0">
                <a:solidFill>
                  <a:srgbClr val="FFC000"/>
                </a:solidFill>
                <a:effectLst/>
                <a:latin typeface="sf pro text"/>
              </a:rPr>
              <a:t>In this example one can be stored in a byte so no data loss will happen.</a:t>
            </a:r>
          </a:p>
          <a:p>
            <a:pPr marL="285750" indent="-285750" algn="l">
              <a:buFont typeface="Arial" panose="020B0604020202020204" pitchFamily="34" charset="0"/>
              <a:buChar char="•"/>
            </a:pPr>
            <a:r>
              <a:rPr lang="en-US" b="0" i="0" dirty="0">
                <a:solidFill>
                  <a:srgbClr val="FFC000"/>
                </a:solidFill>
                <a:effectLst/>
                <a:latin typeface="sf pro text"/>
              </a:rPr>
              <a:t>But if we had let's say 300 here we cannot store 300 in a byte.</a:t>
            </a:r>
          </a:p>
          <a:p>
            <a:pPr marL="285750" indent="-285750" algn="l">
              <a:buFont typeface="Arial" panose="020B0604020202020204" pitchFamily="34" charset="0"/>
              <a:buChar char="•"/>
            </a:pPr>
            <a:r>
              <a:rPr lang="en-US" b="0" i="0" dirty="0">
                <a:solidFill>
                  <a:srgbClr val="FFC000"/>
                </a:solidFill>
                <a:effectLst/>
                <a:latin typeface="sf pro text"/>
              </a:rPr>
              <a:t>So as a result of that conversion they hold will lost when the compiler knows that there is a chance for data loss.</a:t>
            </a:r>
          </a:p>
          <a:p>
            <a:pPr marL="285750" indent="-285750" algn="l">
              <a:buFont typeface="Arial" panose="020B0604020202020204" pitchFamily="34" charset="0"/>
              <a:buChar char="•"/>
            </a:pPr>
            <a:r>
              <a:rPr lang="en-US" b="0" i="0" dirty="0">
                <a:solidFill>
                  <a:srgbClr val="FFC000"/>
                </a:solidFill>
                <a:effectLst/>
                <a:latin typeface="sf pro text"/>
              </a:rPr>
              <a:t>It doesn't allow implicit type conversion and you need to explicitly tell the compiler that you're aware of the data loss and you still want to go ahead with the conversion.</a:t>
            </a:r>
          </a:p>
          <a:p>
            <a:pPr marL="285750" indent="-285750" algn="l">
              <a:buFont typeface="Arial" panose="020B0604020202020204" pitchFamily="34" charset="0"/>
              <a:buChar char="•"/>
            </a:pPr>
            <a:r>
              <a:rPr lang="en-US" b="0" i="0" dirty="0">
                <a:solidFill>
                  <a:srgbClr val="FFC000"/>
                </a:solidFill>
                <a:effectLst/>
                <a:latin typeface="sf pro text"/>
              </a:rPr>
              <a:t>(Go to Next slide) In situations like that what we do is we prefix that variable with the target type. So here I'm trying to convert I to a byte.</a:t>
            </a:r>
            <a:endParaRPr lang="en-US" dirty="0"/>
          </a:p>
        </p:txBody>
      </p:sp>
    </p:spTree>
    <p:extLst>
      <p:ext uri="{BB962C8B-B14F-4D97-AF65-F5344CB8AC3E}">
        <p14:creationId xmlns:p14="http://schemas.microsoft.com/office/powerpoint/2010/main" val="273697587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B4419E-52E4-438E-B06A-61CE269906A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6EC8D3A-6FF3-4241-B106-7EA2A8CB33C6}"/>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90FCE784-1BAA-45B3-BED9-9AAFA7DD0221}"/>
              </a:ext>
            </a:extLst>
          </p:cNvPr>
          <p:cNvPicPr>
            <a:picLocks noChangeAspect="1"/>
          </p:cNvPicPr>
          <p:nvPr/>
        </p:nvPicPr>
        <p:blipFill>
          <a:blip r:embed="rId2"/>
          <a:stretch>
            <a:fillRect/>
          </a:stretch>
        </p:blipFill>
        <p:spPr>
          <a:xfrm>
            <a:off x="0" y="0"/>
            <a:ext cx="12192000" cy="6858000"/>
          </a:xfrm>
          <a:prstGeom prst="rect">
            <a:avLst/>
          </a:prstGeom>
        </p:spPr>
      </p:pic>
      <p:sp>
        <p:nvSpPr>
          <p:cNvPr id="7" name="TextBox 6">
            <a:extLst>
              <a:ext uri="{FF2B5EF4-FFF2-40B4-BE49-F238E27FC236}">
                <a16:creationId xmlns:a16="http://schemas.microsoft.com/office/drawing/2014/main" id="{B56CE887-8931-4D23-A592-B3F762A58C97}"/>
              </a:ext>
            </a:extLst>
          </p:cNvPr>
          <p:cNvSpPr txBox="1"/>
          <p:nvPr/>
        </p:nvSpPr>
        <p:spPr>
          <a:xfrm>
            <a:off x="4385345" y="1963534"/>
            <a:ext cx="6153324" cy="1200329"/>
          </a:xfrm>
          <a:prstGeom prst="rect">
            <a:avLst/>
          </a:prstGeom>
          <a:noFill/>
        </p:spPr>
        <p:txBody>
          <a:bodyPr wrap="square">
            <a:spAutoFit/>
          </a:bodyPr>
          <a:lstStyle/>
          <a:p>
            <a:pPr marL="285750" indent="-285750" algn="l">
              <a:buFont typeface="Arial" panose="020B0604020202020204" pitchFamily="34" charset="0"/>
              <a:buChar char="•"/>
            </a:pPr>
            <a:r>
              <a:rPr lang="en-US" b="0" i="0" dirty="0">
                <a:solidFill>
                  <a:srgbClr val="FFC000"/>
                </a:solidFill>
                <a:effectLst/>
                <a:latin typeface="sf pro text"/>
              </a:rPr>
              <a:t>In situations like that what we do is we prefix that variable with the target type.</a:t>
            </a:r>
          </a:p>
          <a:p>
            <a:pPr marL="285750" indent="-285750" algn="l">
              <a:buFont typeface="Arial" panose="020B0604020202020204" pitchFamily="34" charset="0"/>
              <a:buChar char="•"/>
            </a:pPr>
            <a:r>
              <a:rPr lang="en-US" b="0" i="0" dirty="0">
                <a:solidFill>
                  <a:srgbClr val="FFC000"/>
                </a:solidFill>
                <a:effectLst/>
                <a:latin typeface="sf pro text"/>
              </a:rPr>
              <a:t>So here I'm trying to convert </a:t>
            </a:r>
            <a:r>
              <a:rPr lang="en-US" b="0" i="0" dirty="0" err="1">
                <a:solidFill>
                  <a:srgbClr val="FFC000"/>
                </a:solidFill>
                <a:effectLst/>
                <a:latin typeface="sf pro text"/>
              </a:rPr>
              <a:t>i</a:t>
            </a:r>
            <a:r>
              <a:rPr lang="en-US" b="0" i="0" dirty="0">
                <a:solidFill>
                  <a:srgbClr val="FFC000"/>
                </a:solidFill>
                <a:effectLst/>
                <a:latin typeface="sf pro text"/>
              </a:rPr>
              <a:t> to a byte.</a:t>
            </a:r>
          </a:p>
          <a:p>
            <a:pPr marL="285750" indent="-285750" algn="l">
              <a:buFont typeface="Arial" panose="020B0604020202020204" pitchFamily="34" charset="0"/>
              <a:buChar char="•"/>
            </a:pPr>
            <a:r>
              <a:rPr lang="en-US" b="0" i="0" dirty="0">
                <a:solidFill>
                  <a:srgbClr val="FFC000"/>
                </a:solidFill>
                <a:effectLst/>
                <a:latin typeface="sf pro text"/>
              </a:rPr>
              <a:t>This is what we call as </a:t>
            </a:r>
            <a:r>
              <a:rPr lang="en-US" b="1" i="0" dirty="0">
                <a:solidFill>
                  <a:srgbClr val="FF0000"/>
                </a:solidFill>
                <a:effectLst/>
                <a:latin typeface="sf pro text"/>
              </a:rPr>
              <a:t>casting</a:t>
            </a:r>
            <a:r>
              <a:rPr lang="en-US" b="0" i="0" dirty="0">
                <a:solidFill>
                  <a:srgbClr val="FFC000"/>
                </a:solidFill>
                <a:effectLst/>
                <a:latin typeface="sf pro text"/>
              </a:rPr>
              <a:t>.</a:t>
            </a:r>
          </a:p>
        </p:txBody>
      </p:sp>
    </p:spTree>
    <p:extLst>
      <p:ext uri="{BB962C8B-B14F-4D97-AF65-F5344CB8AC3E}">
        <p14:creationId xmlns:p14="http://schemas.microsoft.com/office/powerpoint/2010/main" val="159707463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B123D7-351A-4D42-B08D-0043EEC1005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14A4413-5915-418A-9D17-45B3959A0A60}"/>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C9F10B13-F6EC-42E8-A1A3-10F53D8DC4F8}"/>
              </a:ext>
            </a:extLst>
          </p:cNvPr>
          <p:cNvPicPr>
            <a:picLocks noChangeAspect="1"/>
          </p:cNvPicPr>
          <p:nvPr/>
        </p:nvPicPr>
        <p:blipFill>
          <a:blip r:embed="rId2"/>
          <a:stretch>
            <a:fillRect/>
          </a:stretch>
        </p:blipFill>
        <p:spPr>
          <a:xfrm>
            <a:off x="0" y="0"/>
            <a:ext cx="12192000" cy="6858000"/>
          </a:xfrm>
          <a:prstGeom prst="rect">
            <a:avLst/>
          </a:prstGeom>
        </p:spPr>
      </p:pic>
      <p:sp>
        <p:nvSpPr>
          <p:cNvPr id="7" name="TextBox 6">
            <a:extLst>
              <a:ext uri="{FF2B5EF4-FFF2-40B4-BE49-F238E27FC236}">
                <a16:creationId xmlns:a16="http://schemas.microsoft.com/office/drawing/2014/main" id="{38B47A6A-071C-4FB9-AE73-2F0DB119B588}"/>
              </a:ext>
            </a:extLst>
          </p:cNvPr>
          <p:cNvSpPr txBox="1"/>
          <p:nvPr/>
        </p:nvSpPr>
        <p:spPr>
          <a:xfrm>
            <a:off x="3932340" y="1962267"/>
            <a:ext cx="6153324" cy="2585323"/>
          </a:xfrm>
          <a:prstGeom prst="rect">
            <a:avLst/>
          </a:prstGeom>
          <a:noFill/>
        </p:spPr>
        <p:txBody>
          <a:bodyPr wrap="square">
            <a:spAutoFit/>
          </a:bodyPr>
          <a:lstStyle/>
          <a:p>
            <a:pPr marL="285750" indent="-285750" algn="l">
              <a:buFont typeface="Arial" panose="020B0604020202020204" pitchFamily="34" charset="0"/>
              <a:buChar char="•"/>
            </a:pPr>
            <a:r>
              <a:rPr lang="en-US" b="0" i="0" dirty="0">
                <a:solidFill>
                  <a:srgbClr val="FFC000"/>
                </a:solidFill>
                <a:effectLst/>
                <a:latin typeface="sf pro text"/>
              </a:rPr>
              <a:t>Here's another example.</a:t>
            </a:r>
          </a:p>
          <a:p>
            <a:pPr marL="285750" indent="-285750" algn="l">
              <a:buFont typeface="Arial" panose="020B0604020202020204" pitchFamily="34" charset="0"/>
              <a:buChar char="•"/>
            </a:pPr>
            <a:r>
              <a:rPr lang="en-US" b="0" i="0" dirty="0">
                <a:solidFill>
                  <a:srgbClr val="FFC000"/>
                </a:solidFill>
                <a:effectLst/>
                <a:latin typeface="sf pro text"/>
              </a:rPr>
              <a:t>So we have a float set to 1.0.</a:t>
            </a:r>
          </a:p>
          <a:p>
            <a:pPr marL="285750" indent="-285750" algn="l">
              <a:buFont typeface="Arial" panose="020B0604020202020204" pitchFamily="34" charset="0"/>
              <a:buChar char="•"/>
            </a:pPr>
            <a:r>
              <a:rPr lang="en-US" b="0" i="0" dirty="0">
                <a:solidFill>
                  <a:srgbClr val="FFC000"/>
                </a:solidFill>
                <a:effectLst/>
                <a:latin typeface="sf pro text"/>
              </a:rPr>
              <a:t>And if we try to convert that to an integer the compiler would complain.</a:t>
            </a:r>
          </a:p>
          <a:p>
            <a:pPr marL="285750" indent="-285750" algn="l">
              <a:buFont typeface="Arial" panose="020B0604020202020204" pitchFamily="34" charset="0"/>
              <a:buChar char="•"/>
            </a:pPr>
            <a:r>
              <a:rPr lang="en-US" b="0" i="0" dirty="0">
                <a:solidFill>
                  <a:srgbClr val="FFC000"/>
                </a:solidFill>
                <a:effectLst/>
                <a:latin typeface="sf pro text"/>
              </a:rPr>
              <a:t>I was sure that later in the coding demo.</a:t>
            </a:r>
          </a:p>
          <a:p>
            <a:pPr marL="285750" indent="-285750" algn="l">
              <a:buFont typeface="Arial" panose="020B0604020202020204" pitchFamily="34" charset="0"/>
              <a:buChar char="•"/>
            </a:pPr>
            <a:r>
              <a:rPr lang="en-US" b="0" i="0" dirty="0">
                <a:solidFill>
                  <a:srgbClr val="FFC000"/>
                </a:solidFill>
                <a:effectLst/>
                <a:latin typeface="sf pro text"/>
              </a:rPr>
              <a:t>So we need to tell the compiler that we are aware of the data loss and we still want to convert f which is a float to an integer.</a:t>
            </a:r>
          </a:p>
          <a:p>
            <a:pPr marL="285750" indent="-285750" algn="l">
              <a:buFont typeface="Arial" panose="020B0604020202020204" pitchFamily="34" charset="0"/>
              <a:buChar char="•"/>
            </a:pPr>
            <a:r>
              <a:rPr lang="en-US" b="0" i="0" dirty="0">
                <a:solidFill>
                  <a:srgbClr val="FFC000"/>
                </a:solidFill>
                <a:effectLst/>
                <a:latin typeface="sf pro text"/>
              </a:rPr>
              <a:t>So we cast it like here.</a:t>
            </a:r>
          </a:p>
        </p:txBody>
      </p:sp>
    </p:spTree>
    <p:extLst>
      <p:ext uri="{BB962C8B-B14F-4D97-AF65-F5344CB8AC3E}">
        <p14:creationId xmlns:p14="http://schemas.microsoft.com/office/powerpoint/2010/main" val="250651838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01A63-8115-4FAC-93FE-555208125F3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8F5BB3D-2BBD-4DD6-B452-7B5999FA12C0}"/>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B0C2ED0C-4E69-452C-B647-F2D699553962}"/>
              </a:ext>
            </a:extLst>
          </p:cNvPr>
          <p:cNvPicPr>
            <a:picLocks noChangeAspect="1"/>
          </p:cNvPicPr>
          <p:nvPr/>
        </p:nvPicPr>
        <p:blipFill>
          <a:blip r:embed="rId2"/>
          <a:stretch>
            <a:fillRect/>
          </a:stretch>
        </p:blipFill>
        <p:spPr>
          <a:xfrm>
            <a:off x="0" y="0"/>
            <a:ext cx="12192000" cy="6858000"/>
          </a:xfrm>
          <a:prstGeom prst="rect">
            <a:avLst/>
          </a:prstGeom>
        </p:spPr>
      </p:pic>
      <p:sp>
        <p:nvSpPr>
          <p:cNvPr id="7" name="TextBox 6">
            <a:extLst>
              <a:ext uri="{FF2B5EF4-FFF2-40B4-BE49-F238E27FC236}">
                <a16:creationId xmlns:a16="http://schemas.microsoft.com/office/drawing/2014/main" id="{03DE205A-E64B-49BD-AFF8-E2D632BBB371}"/>
              </a:ext>
            </a:extLst>
          </p:cNvPr>
          <p:cNvSpPr txBox="1"/>
          <p:nvPr/>
        </p:nvSpPr>
        <p:spPr>
          <a:xfrm>
            <a:off x="838200" y="3734966"/>
            <a:ext cx="11353800" cy="1200329"/>
          </a:xfrm>
          <a:prstGeom prst="rect">
            <a:avLst/>
          </a:prstGeom>
          <a:noFill/>
        </p:spPr>
        <p:txBody>
          <a:bodyPr wrap="square">
            <a:spAutoFit/>
          </a:bodyPr>
          <a:lstStyle/>
          <a:p>
            <a:pPr marL="285750" indent="-285750" algn="l">
              <a:buFont typeface="Arial" panose="020B0604020202020204" pitchFamily="34" charset="0"/>
              <a:buChar char="•"/>
            </a:pPr>
            <a:r>
              <a:rPr lang="en-US" b="0" i="0" dirty="0">
                <a:solidFill>
                  <a:srgbClr val="FFC000"/>
                </a:solidFill>
                <a:effectLst/>
                <a:latin typeface="sf pro text"/>
              </a:rPr>
              <a:t>Sometimes we are working with types that are not compatible but you still need to convert them.</a:t>
            </a:r>
          </a:p>
          <a:p>
            <a:pPr marL="285750" indent="-285750" algn="l">
              <a:buFont typeface="Arial" panose="020B0604020202020204" pitchFamily="34" charset="0"/>
              <a:buChar char="•"/>
            </a:pPr>
            <a:r>
              <a:rPr lang="en-US" b="0" i="0" dirty="0">
                <a:solidFill>
                  <a:srgbClr val="FFC000"/>
                </a:solidFill>
                <a:effectLst/>
                <a:latin typeface="sf pro text"/>
              </a:rPr>
              <a:t>For example we might have a number represented as a string as you see here and we need to convert it to an integer.</a:t>
            </a:r>
          </a:p>
          <a:p>
            <a:pPr marL="285750" indent="-285750" algn="l">
              <a:buFont typeface="Arial" panose="020B0604020202020204" pitchFamily="34" charset="0"/>
              <a:buChar char="•"/>
            </a:pPr>
            <a:r>
              <a:rPr lang="en-US" b="0" i="0" dirty="0">
                <a:solidFill>
                  <a:srgbClr val="FFC000"/>
                </a:solidFill>
                <a:effectLst/>
                <a:latin typeface="sf pro text"/>
              </a:rPr>
              <a:t>In situations like that because string and int are not compatible you cannot use explicit casting.</a:t>
            </a:r>
          </a:p>
          <a:p>
            <a:pPr marL="285750" indent="-285750" algn="l">
              <a:buFont typeface="Arial" panose="020B0604020202020204" pitchFamily="34" charset="0"/>
              <a:buChar char="•"/>
            </a:pPr>
            <a:r>
              <a:rPr lang="en-US" b="0" i="0" dirty="0">
                <a:solidFill>
                  <a:srgbClr val="FFC000"/>
                </a:solidFill>
                <a:effectLst/>
                <a:latin typeface="sf pro text"/>
              </a:rPr>
              <a:t>So we need a different mechanism for converting a string to a number.</a:t>
            </a:r>
          </a:p>
        </p:txBody>
      </p:sp>
    </p:spTree>
    <p:extLst>
      <p:ext uri="{BB962C8B-B14F-4D97-AF65-F5344CB8AC3E}">
        <p14:creationId xmlns:p14="http://schemas.microsoft.com/office/powerpoint/2010/main" val="42284599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987F8-A7AA-4E45-9010-2FED4CDD74EC}"/>
              </a:ext>
            </a:extLst>
          </p:cNvPr>
          <p:cNvSpPr>
            <a:spLocks noGrp="1"/>
          </p:cNvSpPr>
          <p:nvPr>
            <p:ph type="title"/>
          </p:nvPr>
        </p:nvSpPr>
        <p:spPr/>
        <p:txBody>
          <a:bodyPr/>
          <a:lstStyle/>
          <a:p>
            <a:r>
              <a:rPr lang="en-US" dirty="0"/>
              <a:t>CLR (Common Language Run-time)</a:t>
            </a:r>
          </a:p>
        </p:txBody>
      </p:sp>
      <p:sp>
        <p:nvSpPr>
          <p:cNvPr id="3" name="Content Placeholder 2">
            <a:extLst>
              <a:ext uri="{FF2B5EF4-FFF2-40B4-BE49-F238E27FC236}">
                <a16:creationId xmlns:a16="http://schemas.microsoft.com/office/drawing/2014/main" id="{7430EA70-43C6-495B-8F93-2CC41095A468}"/>
              </a:ext>
            </a:extLst>
          </p:cNvPr>
          <p:cNvSpPr>
            <a:spLocks noGrp="1"/>
          </p:cNvSpPr>
          <p:nvPr>
            <p:ph idx="1"/>
          </p:nvPr>
        </p:nvSpPr>
        <p:spPr/>
        <p:txBody>
          <a:bodyPr>
            <a:normAutofit fontScale="55000" lnSpcReduction="20000"/>
          </a:bodyPr>
          <a:lstStyle/>
          <a:p>
            <a:pPr marL="0" indent="0" algn="just">
              <a:buNone/>
            </a:pPr>
            <a:r>
              <a:rPr lang="en-US" dirty="0"/>
              <a:t>OK before we understand what CLR is and why we need it. Let me explain a little bit about the history of C-Sharp. </a:t>
            </a:r>
          </a:p>
          <a:p>
            <a:pPr marL="0" indent="0" algn="just">
              <a:buNone/>
            </a:pPr>
            <a:r>
              <a:rPr lang="en-US" dirty="0"/>
              <a:t>Before C-sharp, we had two languages in the C family the C language and C++ with either of these languages. When we compiled our application, the compiler translated our code into the native code for the machine on which it was running. Which means if I wrote an application in C++ on a Windows machine with 8086 processor architecture the compiler would translate my code into the native code for that machine, that is, a Windows machine with an 8086 processor.</a:t>
            </a:r>
          </a:p>
          <a:p>
            <a:pPr marL="0" indent="0" algn="just">
              <a:buNone/>
            </a:pPr>
            <a:r>
              <a:rPr lang="en-US" dirty="0"/>
              <a:t>Now we know we have different hardware. And we have different operating systems. So if I took an application that compiled the application on the computer with a different architecture that would not run.</a:t>
            </a:r>
          </a:p>
          <a:p>
            <a:pPr marL="0" indent="0" algn="just">
              <a:buNone/>
            </a:pPr>
            <a:r>
              <a:rPr lang="en-US" dirty="0"/>
              <a:t>So when Microsoft was designing the C-sharp language on the Dot Net framework they came up with an idea that they borrowed from the Java community. In Java when you compile your code, It's not translated directly into the machine code. It's translated into an intermediate language called bytecode and we have the exact same concept in C-sharp.</a:t>
            </a:r>
          </a:p>
          <a:p>
            <a:pPr marL="0" indent="0" algn="just">
              <a:buNone/>
            </a:pPr>
            <a:r>
              <a:rPr lang="en-US" dirty="0"/>
              <a:t>So when you compile your C-Sharp code the result is what we call IL or intermediate language code, is independent of the computer on which it's running. Now we need something that would translate that code into the native code or the machine that is running the application. And that is the job of CLR (Common Language Runtime).</a:t>
            </a:r>
          </a:p>
          <a:p>
            <a:pPr marL="0" indent="0" algn="just">
              <a:buNone/>
            </a:pPr>
            <a:r>
              <a:rPr lang="en-US" dirty="0"/>
              <a:t>So CLR is essentially an application that is sitting in the memory whose job is to translate the code into the machine code. And this process is called just in time compiler action or JIT.</a:t>
            </a:r>
          </a:p>
          <a:p>
            <a:pPr marL="0" indent="0" algn="just">
              <a:buNone/>
            </a:pPr>
            <a:r>
              <a:rPr lang="en-US" dirty="0"/>
              <a:t>So with this architecture you can write an application in C-sharp and you don't have to worry about compiling that into the native code for different machines. As long as a machine has CLR both can run your application.</a:t>
            </a:r>
          </a:p>
        </p:txBody>
      </p:sp>
    </p:spTree>
    <p:extLst>
      <p:ext uri="{BB962C8B-B14F-4D97-AF65-F5344CB8AC3E}">
        <p14:creationId xmlns:p14="http://schemas.microsoft.com/office/powerpoint/2010/main" val="171327133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BFAA73-A721-44E4-B59E-5EC1E84AF2C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D4E8AF9-6F16-4407-989A-79A5C4FE6737}"/>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59E6D116-F84C-4D74-BBD1-5FF8CC68EAEC}"/>
              </a:ext>
            </a:extLst>
          </p:cNvPr>
          <p:cNvPicPr>
            <a:picLocks noChangeAspect="1"/>
          </p:cNvPicPr>
          <p:nvPr/>
        </p:nvPicPr>
        <p:blipFill>
          <a:blip r:embed="rId2"/>
          <a:stretch>
            <a:fillRect/>
          </a:stretch>
        </p:blipFill>
        <p:spPr>
          <a:xfrm>
            <a:off x="0" y="0"/>
            <a:ext cx="12192000" cy="6858000"/>
          </a:xfrm>
          <a:prstGeom prst="rect">
            <a:avLst/>
          </a:prstGeom>
        </p:spPr>
      </p:pic>
      <p:sp>
        <p:nvSpPr>
          <p:cNvPr id="7" name="TextBox 6">
            <a:extLst>
              <a:ext uri="{FF2B5EF4-FFF2-40B4-BE49-F238E27FC236}">
                <a16:creationId xmlns:a16="http://schemas.microsoft.com/office/drawing/2014/main" id="{E07A8187-C728-4E1F-9A6D-69F8D016BC36}"/>
              </a:ext>
            </a:extLst>
          </p:cNvPr>
          <p:cNvSpPr txBox="1"/>
          <p:nvPr/>
        </p:nvSpPr>
        <p:spPr>
          <a:xfrm>
            <a:off x="5436066" y="1690688"/>
            <a:ext cx="6839824" cy="3139321"/>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FFC000"/>
                </a:solidFill>
                <a:effectLst/>
                <a:latin typeface="sf pro text"/>
              </a:rPr>
              <a:t>In situations like that we need to use the convert class or use the Parse method to convert classes part of data framework and it's defined in the system namespace.</a:t>
            </a:r>
          </a:p>
          <a:p>
            <a:pPr marL="285750" indent="-285750" algn="just">
              <a:buFont typeface="Arial" panose="020B0604020202020204" pitchFamily="34" charset="0"/>
              <a:buChar char="•"/>
            </a:pPr>
            <a:r>
              <a:rPr lang="en-US" b="0" i="0" dirty="0">
                <a:solidFill>
                  <a:srgbClr val="FFC000"/>
                </a:solidFill>
                <a:effectLst/>
                <a:latin typeface="sf pro text"/>
              </a:rPr>
              <a:t>It has a bunch of methods for converting various types to other types and they all start with </a:t>
            </a:r>
            <a:r>
              <a:rPr lang="en-US" dirty="0">
                <a:solidFill>
                  <a:srgbClr val="FFC000"/>
                </a:solidFill>
                <a:latin typeface="sf pro text"/>
              </a:rPr>
              <a:t>To</a:t>
            </a:r>
            <a:r>
              <a:rPr lang="en-US" b="0" i="0" dirty="0">
                <a:solidFill>
                  <a:srgbClr val="FFC000"/>
                </a:solidFill>
                <a:effectLst/>
                <a:latin typeface="sf pro text"/>
              </a:rPr>
              <a:t>.</a:t>
            </a:r>
          </a:p>
          <a:p>
            <a:pPr marL="285750" indent="-285750" algn="just">
              <a:buFont typeface="Arial" panose="020B0604020202020204" pitchFamily="34" charset="0"/>
              <a:buChar char="•"/>
            </a:pPr>
            <a:r>
              <a:rPr lang="en-US" b="0" i="0" dirty="0">
                <a:solidFill>
                  <a:srgbClr val="FFC000"/>
                </a:solidFill>
                <a:effectLst/>
                <a:latin typeface="sf pro text"/>
              </a:rPr>
              <a:t>In this case we're trying to convert a string to an int 32.</a:t>
            </a:r>
          </a:p>
          <a:p>
            <a:pPr marL="285750" indent="-285750" algn="just">
              <a:buFont typeface="Arial" panose="020B0604020202020204" pitchFamily="34" charset="0"/>
              <a:buChar char="•"/>
            </a:pPr>
            <a:r>
              <a:rPr lang="en-US" b="0" i="0" dirty="0">
                <a:solidFill>
                  <a:srgbClr val="FFC000"/>
                </a:solidFill>
                <a:effectLst/>
                <a:latin typeface="sf pro text"/>
              </a:rPr>
              <a:t>Int32, As you know is a dot Net Framework type which maps to a C-sharp integer type.</a:t>
            </a:r>
          </a:p>
          <a:p>
            <a:pPr marL="285750" indent="-285750" algn="just">
              <a:buFont typeface="Arial" panose="020B0604020202020204" pitchFamily="34" charset="0"/>
              <a:buChar char="•"/>
            </a:pPr>
            <a:r>
              <a:rPr lang="en-US" b="0" i="0" dirty="0">
                <a:solidFill>
                  <a:srgbClr val="FFC000"/>
                </a:solidFill>
                <a:effectLst/>
                <a:latin typeface="sf pro text"/>
              </a:rPr>
              <a:t>Remember a byte is one byte, as short is two bytes, and integer is four byte, long is eight bytes.</a:t>
            </a:r>
          </a:p>
          <a:p>
            <a:pPr marL="285750" indent="-285750" algn="just">
              <a:buFont typeface="Arial" panose="020B0604020202020204" pitchFamily="34" charset="0"/>
              <a:buChar char="•"/>
            </a:pPr>
            <a:r>
              <a:rPr lang="en-US" b="0" i="0" dirty="0">
                <a:solidFill>
                  <a:srgbClr val="FFC000"/>
                </a:solidFill>
                <a:effectLst/>
                <a:latin typeface="sf pro text"/>
              </a:rPr>
              <a:t>You probably know that each byte has eight bits.</a:t>
            </a:r>
          </a:p>
        </p:txBody>
      </p:sp>
      <p:sp>
        <p:nvSpPr>
          <p:cNvPr id="9" name="TextBox 8">
            <a:extLst>
              <a:ext uri="{FF2B5EF4-FFF2-40B4-BE49-F238E27FC236}">
                <a16:creationId xmlns:a16="http://schemas.microsoft.com/office/drawing/2014/main" id="{735A1DC8-54F7-43F7-9520-22CF29FE41B3}"/>
              </a:ext>
            </a:extLst>
          </p:cNvPr>
          <p:cNvSpPr txBox="1"/>
          <p:nvPr/>
        </p:nvSpPr>
        <p:spPr>
          <a:xfrm>
            <a:off x="125486" y="4825008"/>
            <a:ext cx="12150404" cy="1477328"/>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FFC000"/>
                </a:solidFill>
                <a:effectLst/>
                <a:latin typeface="sf pro text"/>
              </a:rPr>
              <a:t>So an integer which has 4 bytes times eight beats ends up being 32 bits.</a:t>
            </a:r>
          </a:p>
          <a:p>
            <a:pPr marL="285750" indent="-285750" algn="just">
              <a:buFont typeface="Arial" panose="020B0604020202020204" pitchFamily="34" charset="0"/>
              <a:buChar char="•"/>
            </a:pPr>
            <a:r>
              <a:rPr lang="en-US" b="0" i="0" dirty="0">
                <a:solidFill>
                  <a:srgbClr val="FFC000"/>
                </a:solidFill>
                <a:effectLst/>
                <a:latin typeface="sf pro text"/>
              </a:rPr>
              <a:t>That's why it's called two in 32 and in 16 which represents 16 bits equals two short which is two bytes.</a:t>
            </a:r>
          </a:p>
          <a:p>
            <a:pPr marL="285750" indent="-285750" algn="just">
              <a:buFont typeface="Arial" panose="020B0604020202020204" pitchFamily="34" charset="0"/>
              <a:buChar char="•"/>
            </a:pPr>
            <a:r>
              <a:rPr lang="en-US" b="0" i="0" dirty="0">
                <a:solidFill>
                  <a:srgbClr val="FFC000"/>
                </a:solidFill>
                <a:effectLst/>
                <a:latin typeface="sf pro text"/>
              </a:rPr>
              <a:t>We also have this parse method here all the primitive types that I explained like integer, long, float, </a:t>
            </a:r>
            <a:r>
              <a:rPr lang="en-US" b="0" i="0" dirty="0" err="1">
                <a:solidFill>
                  <a:srgbClr val="FFC000"/>
                </a:solidFill>
                <a:effectLst/>
                <a:latin typeface="sf pro text"/>
              </a:rPr>
              <a:t>boolean</a:t>
            </a:r>
            <a:r>
              <a:rPr lang="en-US" b="0" i="0" dirty="0">
                <a:solidFill>
                  <a:srgbClr val="FFC000"/>
                </a:solidFill>
                <a:effectLst/>
                <a:latin typeface="sf pro text"/>
              </a:rPr>
              <a:t>.</a:t>
            </a:r>
          </a:p>
          <a:p>
            <a:pPr marL="285750" indent="-285750" algn="just">
              <a:buFont typeface="Arial" panose="020B0604020202020204" pitchFamily="34" charset="0"/>
              <a:buChar char="•"/>
            </a:pPr>
            <a:r>
              <a:rPr lang="en-US" b="0" i="0" dirty="0">
                <a:solidFill>
                  <a:srgbClr val="FFC000"/>
                </a:solidFill>
                <a:effectLst/>
                <a:latin typeface="sf pro text"/>
              </a:rPr>
              <a:t>They all have this parse method and the Parse method takes a string and tries to convert that to the target type.</a:t>
            </a:r>
          </a:p>
          <a:p>
            <a:pPr marL="285750" indent="-285750" algn="just">
              <a:buFont typeface="Arial" panose="020B0604020202020204" pitchFamily="34" charset="0"/>
              <a:buChar char="•"/>
            </a:pPr>
            <a:r>
              <a:rPr lang="en-US" b="0" i="0" dirty="0">
                <a:solidFill>
                  <a:srgbClr val="FFC000"/>
                </a:solidFill>
                <a:effectLst/>
                <a:latin typeface="sf pro text"/>
              </a:rPr>
              <a:t>In this case an integer.</a:t>
            </a:r>
          </a:p>
        </p:txBody>
      </p:sp>
    </p:spTree>
    <p:extLst>
      <p:ext uri="{BB962C8B-B14F-4D97-AF65-F5344CB8AC3E}">
        <p14:creationId xmlns:p14="http://schemas.microsoft.com/office/powerpoint/2010/main" val="90305945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2DE4E5-60EC-4945-847C-77387440703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08CD102-AF64-46A2-99CB-897604A4F409}"/>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8103DD57-4092-4EA3-8C34-E06EFE0EC963}"/>
              </a:ext>
            </a:extLst>
          </p:cNvPr>
          <p:cNvPicPr>
            <a:picLocks noChangeAspect="1"/>
          </p:cNvPicPr>
          <p:nvPr/>
        </p:nvPicPr>
        <p:blipFill>
          <a:blip r:embed="rId2"/>
          <a:stretch>
            <a:fillRect/>
          </a:stretch>
        </p:blipFill>
        <p:spPr>
          <a:xfrm>
            <a:off x="0" y="0"/>
            <a:ext cx="12192000" cy="6858000"/>
          </a:xfrm>
          <a:prstGeom prst="rect">
            <a:avLst/>
          </a:prstGeom>
        </p:spPr>
      </p:pic>
      <p:sp>
        <p:nvSpPr>
          <p:cNvPr id="8" name="Rectangle 3">
            <a:extLst>
              <a:ext uri="{FF2B5EF4-FFF2-40B4-BE49-F238E27FC236}">
                <a16:creationId xmlns:a16="http://schemas.microsoft.com/office/drawing/2014/main" id="{0C52A460-C2FD-4472-841A-6AC203D873D6}"/>
              </a:ext>
            </a:extLst>
          </p:cNvPr>
          <p:cNvSpPr>
            <a:spLocks noChangeArrowheads="1"/>
          </p:cNvSpPr>
          <p:nvPr/>
        </p:nvSpPr>
        <p:spPr bwMode="auto">
          <a:xfrm>
            <a:off x="3624044" y="3068193"/>
            <a:ext cx="65" cy="276999"/>
          </a:xfrm>
          <a:prstGeom prst="rect">
            <a:avLst/>
          </a:prstGeom>
          <a:solidFill>
            <a:srgbClr val="F7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1" name="TextBox 10">
            <a:extLst>
              <a:ext uri="{FF2B5EF4-FFF2-40B4-BE49-F238E27FC236}">
                <a16:creationId xmlns:a16="http://schemas.microsoft.com/office/drawing/2014/main" id="{B8D02A02-6EB6-48F7-AD23-17D55A534074}"/>
              </a:ext>
            </a:extLst>
          </p:cNvPr>
          <p:cNvSpPr txBox="1"/>
          <p:nvPr/>
        </p:nvSpPr>
        <p:spPr>
          <a:xfrm>
            <a:off x="4150453" y="2197893"/>
            <a:ext cx="6153324" cy="2739211"/>
          </a:xfrm>
          <a:prstGeom prst="rect">
            <a:avLst/>
          </a:prstGeom>
          <a:noFill/>
        </p:spPr>
        <p:txBody>
          <a:bodyPr wrap="square">
            <a:spAutoFit/>
          </a:bodyPr>
          <a:lstStyle/>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0" i="0" strike="noStrike" cap="none" normalizeH="0" baseline="0" dirty="0">
                <a:ln>
                  <a:noFill/>
                </a:ln>
                <a:solidFill>
                  <a:srgbClr val="FFC000"/>
                </a:solidFill>
                <a:effectLst/>
                <a:latin typeface="sf pro text"/>
              </a:rPr>
              <a:t>Here are some of the methods that you can find in the convert class </a:t>
            </a: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0" i="0" strike="noStrike" cap="none" normalizeH="0" baseline="0" dirty="0">
                <a:ln>
                  <a:noFill/>
                </a:ln>
                <a:solidFill>
                  <a:srgbClr val="FFC000"/>
                </a:solidFill>
                <a:effectLst/>
                <a:latin typeface="sf pro text"/>
              </a:rPr>
              <a:t>to byte which converts the given value to a byte </a:t>
            </a: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0" i="0" strike="noStrike" cap="none" normalizeH="0" baseline="0" dirty="0">
                <a:ln>
                  <a:noFill/>
                </a:ln>
                <a:solidFill>
                  <a:srgbClr val="FFC000"/>
                </a:solidFill>
                <a:effectLst/>
                <a:latin typeface="sf pro text"/>
              </a:rPr>
              <a:t>to int 16 to convert the given value to a short </a:t>
            </a: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0" i="0" strike="noStrike" cap="none" normalizeH="0" baseline="0" dirty="0">
                <a:ln>
                  <a:noFill/>
                </a:ln>
                <a:solidFill>
                  <a:srgbClr val="FFC000"/>
                </a:solidFill>
                <a:effectLst/>
                <a:latin typeface="sf pro text"/>
              </a:rPr>
              <a:t>to int 32 to convert the given value to an integer 32 </a:t>
            </a: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altLang="en-US" dirty="0">
                <a:solidFill>
                  <a:srgbClr val="FFC000"/>
                </a:solidFill>
                <a:latin typeface="sf pro text"/>
              </a:rPr>
              <a:t>To </a:t>
            </a:r>
            <a:r>
              <a:rPr kumimoji="0" lang="en-US" altLang="en-US" sz="1800" b="0" i="0" strike="noStrike" cap="none" normalizeH="0" baseline="0" dirty="0">
                <a:ln>
                  <a:noFill/>
                </a:ln>
                <a:solidFill>
                  <a:srgbClr val="FFC000"/>
                </a:solidFill>
                <a:effectLst/>
                <a:latin typeface="sf pro text"/>
              </a:rPr>
              <a:t>int 64 to convert the given value to long.</a:t>
            </a: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0" i="0" strike="noStrike" cap="none" normalizeH="0" baseline="0" dirty="0">
                <a:ln>
                  <a:noFill/>
                </a:ln>
                <a:solidFill>
                  <a:srgbClr val="FFC000"/>
                </a:solidFill>
                <a:effectLst/>
                <a:latin typeface="sf pro text"/>
              </a:rPr>
              <a:t>OK enough theory.</a:t>
            </a: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0" i="0" strike="noStrike" cap="none" normalizeH="0" baseline="0" dirty="0">
                <a:ln>
                  <a:noFill/>
                </a:ln>
                <a:solidFill>
                  <a:srgbClr val="FFC000"/>
                </a:solidFill>
                <a:effectLst/>
                <a:latin typeface="sf pro text"/>
              </a:rPr>
              <a:t>Let's jump into code and see all this concept in action.</a:t>
            </a:r>
            <a:br>
              <a:rPr kumimoji="0" lang="en-US" altLang="en-US" sz="2800" b="0" i="0" strike="noStrike" cap="none" normalizeH="0" baseline="0" dirty="0">
                <a:ln>
                  <a:noFill/>
                </a:ln>
                <a:solidFill>
                  <a:srgbClr val="FFC000"/>
                </a:solidFill>
                <a:effectLst/>
                <a:latin typeface="Arial" panose="020B0604020202020204" pitchFamily="34" charset="0"/>
              </a:rPr>
            </a:br>
            <a:endParaRPr kumimoji="0" lang="en-US" altLang="en-US" sz="2800" b="0" i="0" strike="noStrike" cap="none" normalizeH="0" baseline="0" dirty="0">
              <a:ln>
                <a:noFill/>
              </a:ln>
              <a:solidFill>
                <a:srgbClr val="FFC000"/>
              </a:solidFill>
              <a:effectLst/>
              <a:latin typeface="Arial" panose="020B0604020202020204" pitchFamily="34" charset="0"/>
            </a:endParaRPr>
          </a:p>
        </p:txBody>
      </p:sp>
    </p:spTree>
    <p:extLst>
      <p:ext uri="{BB962C8B-B14F-4D97-AF65-F5344CB8AC3E}">
        <p14:creationId xmlns:p14="http://schemas.microsoft.com/office/powerpoint/2010/main" val="328644701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D7C5AB-8EF2-4095-BE7E-143037B27D1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03240AD-3533-442A-B8E3-B33A6B6DB0D9}"/>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8B6345EF-F68D-4EE8-888F-9B4F3BAA04F2}"/>
              </a:ext>
            </a:extLst>
          </p:cNvPr>
          <p:cNvPicPr>
            <a:picLocks noChangeAspect="1"/>
          </p:cNvPicPr>
          <p:nvPr/>
        </p:nvPicPr>
        <p:blipFill>
          <a:blip r:embed="rId2"/>
          <a:stretch>
            <a:fillRect/>
          </a:stretch>
        </p:blipFill>
        <p:spPr>
          <a:xfrm>
            <a:off x="1" y="0"/>
            <a:ext cx="12192000" cy="6858000"/>
          </a:xfrm>
          <a:prstGeom prst="rect">
            <a:avLst/>
          </a:prstGeom>
        </p:spPr>
      </p:pic>
    </p:spTree>
    <p:extLst>
      <p:ext uri="{BB962C8B-B14F-4D97-AF65-F5344CB8AC3E}">
        <p14:creationId xmlns:p14="http://schemas.microsoft.com/office/powerpoint/2010/main" val="378723989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952A5E-0F5F-4327-A94C-0337145DC9B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CB8AD26-0EB9-4AE0-903B-210CE01C8914}"/>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CD0FC2D0-D695-4784-9DE4-F6E9CA6CF158}"/>
              </a:ext>
            </a:extLst>
          </p:cNvPr>
          <p:cNvPicPr>
            <a:picLocks noChangeAspect="1"/>
          </p:cNvPicPr>
          <p:nvPr/>
        </p:nvPicPr>
        <p:blipFill>
          <a:blip r:embed="rId2"/>
          <a:stretch>
            <a:fillRect/>
          </a:stretch>
        </p:blipFill>
        <p:spPr>
          <a:xfrm>
            <a:off x="0" y="0"/>
            <a:ext cx="12192000" cy="6858000"/>
          </a:xfrm>
          <a:prstGeom prst="rect">
            <a:avLst/>
          </a:prstGeom>
        </p:spPr>
      </p:pic>
      <p:sp>
        <p:nvSpPr>
          <p:cNvPr id="6" name="Rectangle 5">
            <a:extLst>
              <a:ext uri="{FF2B5EF4-FFF2-40B4-BE49-F238E27FC236}">
                <a16:creationId xmlns:a16="http://schemas.microsoft.com/office/drawing/2014/main" id="{037806CA-7E69-4476-8A91-795C9C0841F0}"/>
              </a:ext>
            </a:extLst>
          </p:cNvPr>
          <p:cNvSpPr/>
          <p:nvPr/>
        </p:nvSpPr>
        <p:spPr>
          <a:xfrm>
            <a:off x="218114" y="5528345"/>
            <a:ext cx="5877886" cy="96453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99DB1F5C-122A-429E-83A2-F937CD06C8A2}"/>
              </a:ext>
            </a:extLst>
          </p:cNvPr>
          <p:cNvSpPr/>
          <p:nvPr/>
        </p:nvSpPr>
        <p:spPr>
          <a:xfrm>
            <a:off x="2956071" y="3884103"/>
            <a:ext cx="1792098" cy="40267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2053210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A3936-3488-484A-8A99-EE52EA6C926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4FA1144-E323-48AE-B076-463E164DE9AD}"/>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426B1DE2-3991-44CA-BD5F-A21A37C046BF}"/>
              </a:ext>
            </a:extLst>
          </p:cNvPr>
          <p:cNvPicPr>
            <a:picLocks noChangeAspect="1"/>
          </p:cNvPicPr>
          <p:nvPr/>
        </p:nvPicPr>
        <p:blipFill>
          <a:blip r:embed="rId2"/>
          <a:stretch>
            <a:fillRect/>
          </a:stretch>
        </p:blipFill>
        <p:spPr>
          <a:xfrm>
            <a:off x="0" y="0"/>
            <a:ext cx="12192000" cy="6858000"/>
          </a:xfrm>
          <a:prstGeom prst="rect">
            <a:avLst/>
          </a:prstGeom>
        </p:spPr>
      </p:pic>
      <p:sp>
        <p:nvSpPr>
          <p:cNvPr id="6" name="Rectangle 5">
            <a:extLst>
              <a:ext uri="{FF2B5EF4-FFF2-40B4-BE49-F238E27FC236}">
                <a16:creationId xmlns:a16="http://schemas.microsoft.com/office/drawing/2014/main" id="{5B8FD528-ABEC-4B0F-BE65-A27CBAF00B26}"/>
              </a:ext>
            </a:extLst>
          </p:cNvPr>
          <p:cNvSpPr/>
          <p:nvPr/>
        </p:nvSpPr>
        <p:spPr>
          <a:xfrm>
            <a:off x="218114" y="5528345"/>
            <a:ext cx="5877886" cy="96453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AFA04D1A-C5B0-4ED2-ABF4-512755EC4F63}"/>
              </a:ext>
            </a:extLst>
          </p:cNvPr>
          <p:cNvSpPr/>
          <p:nvPr/>
        </p:nvSpPr>
        <p:spPr>
          <a:xfrm>
            <a:off x="3023183" y="3707934"/>
            <a:ext cx="2488384" cy="40267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0424646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D32C3-84B7-4A8A-A0CA-8D78EA97450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C3FB8A3-1C33-4383-95CE-85A747419CC7}"/>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15E4DF7B-2B68-440B-87B3-882E3B038E1C}"/>
              </a:ext>
            </a:extLst>
          </p:cNvPr>
          <p:cNvPicPr>
            <a:picLocks noChangeAspect="1"/>
          </p:cNvPicPr>
          <p:nvPr/>
        </p:nvPicPr>
        <p:blipFill>
          <a:blip r:embed="rId2"/>
          <a:stretch>
            <a:fillRect/>
          </a:stretch>
        </p:blipFill>
        <p:spPr>
          <a:xfrm>
            <a:off x="0" y="0"/>
            <a:ext cx="12192000" cy="6858000"/>
          </a:xfrm>
          <a:prstGeom prst="rect">
            <a:avLst/>
          </a:prstGeom>
        </p:spPr>
      </p:pic>
      <p:sp>
        <p:nvSpPr>
          <p:cNvPr id="6" name="Rectangle 5">
            <a:extLst>
              <a:ext uri="{FF2B5EF4-FFF2-40B4-BE49-F238E27FC236}">
                <a16:creationId xmlns:a16="http://schemas.microsoft.com/office/drawing/2014/main" id="{59B43DB4-41B4-45A7-994A-18F4A980462E}"/>
              </a:ext>
            </a:extLst>
          </p:cNvPr>
          <p:cNvSpPr/>
          <p:nvPr/>
        </p:nvSpPr>
        <p:spPr>
          <a:xfrm>
            <a:off x="218114" y="5528345"/>
            <a:ext cx="5877886" cy="96453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F68D0F23-4B39-4451-AC7F-DE47AB610A82}"/>
              </a:ext>
            </a:extLst>
          </p:cNvPr>
          <p:cNvSpPr/>
          <p:nvPr/>
        </p:nvSpPr>
        <p:spPr>
          <a:xfrm>
            <a:off x="3157057" y="3408181"/>
            <a:ext cx="1775670" cy="34169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914143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FFB342-F89C-40F0-A16B-C69BB43B54F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69A54B0-B4EB-45BF-B9AB-01E1F462B10C}"/>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149B7884-7BA1-4C47-8AB1-9A8DE2F65C6A}"/>
              </a:ext>
            </a:extLst>
          </p:cNvPr>
          <p:cNvPicPr>
            <a:picLocks noChangeAspect="1"/>
          </p:cNvPicPr>
          <p:nvPr/>
        </p:nvPicPr>
        <p:blipFill>
          <a:blip r:embed="rId2"/>
          <a:stretch>
            <a:fillRect/>
          </a:stretch>
        </p:blipFill>
        <p:spPr>
          <a:xfrm>
            <a:off x="0" y="0"/>
            <a:ext cx="12192000" cy="6858000"/>
          </a:xfrm>
          <a:prstGeom prst="rect">
            <a:avLst/>
          </a:prstGeom>
        </p:spPr>
      </p:pic>
      <p:sp>
        <p:nvSpPr>
          <p:cNvPr id="6" name="Rectangle 5">
            <a:extLst>
              <a:ext uri="{FF2B5EF4-FFF2-40B4-BE49-F238E27FC236}">
                <a16:creationId xmlns:a16="http://schemas.microsoft.com/office/drawing/2014/main" id="{8A4E8CEF-4DBB-45ED-A585-8BB2EE1C2D0D}"/>
              </a:ext>
            </a:extLst>
          </p:cNvPr>
          <p:cNvSpPr/>
          <p:nvPr/>
        </p:nvSpPr>
        <p:spPr>
          <a:xfrm>
            <a:off x="0" y="339339"/>
            <a:ext cx="1065402" cy="34169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08850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827776-6F24-4FA5-B9EA-49C846CA409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F5B2F77-8AE0-4523-8BE3-92237E21392B}"/>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BBE70D3A-6CE2-49EC-BB46-F46D63FC3AA7}"/>
              </a:ext>
            </a:extLst>
          </p:cNvPr>
          <p:cNvPicPr>
            <a:picLocks noChangeAspect="1"/>
          </p:cNvPicPr>
          <p:nvPr/>
        </p:nvPicPr>
        <p:blipFill>
          <a:blip r:embed="rId2"/>
          <a:stretch>
            <a:fillRect/>
          </a:stretch>
        </p:blipFill>
        <p:spPr>
          <a:xfrm>
            <a:off x="0" y="0"/>
            <a:ext cx="12192000" cy="6858000"/>
          </a:xfrm>
          <a:prstGeom prst="rect">
            <a:avLst/>
          </a:prstGeom>
        </p:spPr>
      </p:pic>
      <p:sp>
        <p:nvSpPr>
          <p:cNvPr id="6" name="Rectangle 5">
            <a:extLst>
              <a:ext uri="{FF2B5EF4-FFF2-40B4-BE49-F238E27FC236}">
                <a16:creationId xmlns:a16="http://schemas.microsoft.com/office/drawing/2014/main" id="{91FFAD6B-3734-48DB-9452-9785D6BF90C7}"/>
              </a:ext>
            </a:extLst>
          </p:cNvPr>
          <p:cNvSpPr/>
          <p:nvPr/>
        </p:nvSpPr>
        <p:spPr>
          <a:xfrm>
            <a:off x="218114" y="5528345"/>
            <a:ext cx="5877886" cy="96453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437AB69F-24EE-4E2A-AF3D-E35893953F9F}"/>
              </a:ext>
            </a:extLst>
          </p:cNvPr>
          <p:cNvSpPr/>
          <p:nvPr/>
        </p:nvSpPr>
        <p:spPr>
          <a:xfrm>
            <a:off x="3148667" y="3634684"/>
            <a:ext cx="2245453" cy="34169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0746859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6B0E50-C498-4603-BB37-3D5BACBE81F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FD36CB2-78F4-4FDE-B31D-827185F61B40}"/>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550A74BB-6F17-46A0-923A-26148A40601D}"/>
              </a:ext>
            </a:extLst>
          </p:cNvPr>
          <p:cNvPicPr>
            <a:picLocks noChangeAspect="1"/>
          </p:cNvPicPr>
          <p:nvPr/>
        </p:nvPicPr>
        <p:blipFill>
          <a:blip r:embed="rId2"/>
          <a:stretch>
            <a:fillRect/>
          </a:stretch>
        </p:blipFill>
        <p:spPr>
          <a:xfrm>
            <a:off x="0" y="0"/>
            <a:ext cx="12192000" cy="6858000"/>
          </a:xfrm>
          <a:prstGeom prst="rect">
            <a:avLst/>
          </a:prstGeom>
        </p:spPr>
      </p:pic>
      <p:sp>
        <p:nvSpPr>
          <p:cNvPr id="6" name="Rectangle 5">
            <a:extLst>
              <a:ext uri="{FF2B5EF4-FFF2-40B4-BE49-F238E27FC236}">
                <a16:creationId xmlns:a16="http://schemas.microsoft.com/office/drawing/2014/main" id="{74EC090B-4BD8-48FC-9EC5-2CF4D084F90C}"/>
              </a:ext>
            </a:extLst>
          </p:cNvPr>
          <p:cNvSpPr/>
          <p:nvPr/>
        </p:nvSpPr>
        <p:spPr>
          <a:xfrm>
            <a:off x="218114" y="5461233"/>
            <a:ext cx="5877886" cy="10316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7B064FF1-F59C-466E-959E-991AADD0F95C}"/>
              </a:ext>
            </a:extLst>
          </p:cNvPr>
          <p:cNvSpPr/>
          <p:nvPr/>
        </p:nvSpPr>
        <p:spPr>
          <a:xfrm>
            <a:off x="3148667" y="3634684"/>
            <a:ext cx="3579304" cy="34169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620613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157919-A527-4986-9352-05CC881BABD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01B9E4C-F1AC-4AB0-BE99-04F307448292}"/>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F6A4DBBB-785C-4A33-BD57-C375D65C04C3}"/>
              </a:ext>
            </a:extLst>
          </p:cNvPr>
          <p:cNvPicPr>
            <a:picLocks noChangeAspect="1"/>
          </p:cNvPicPr>
          <p:nvPr/>
        </p:nvPicPr>
        <p:blipFill>
          <a:blip r:embed="rId2"/>
          <a:stretch>
            <a:fillRect/>
          </a:stretch>
        </p:blipFill>
        <p:spPr>
          <a:xfrm>
            <a:off x="0" y="0"/>
            <a:ext cx="12192000" cy="6858000"/>
          </a:xfrm>
          <a:prstGeom prst="rect">
            <a:avLst/>
          </a:prstGeom>
        </p:spPr>
      </p:pic>
      <p:sp>
        <p:nvSpPr>
          <p:cNvPr id="6" name="Rectangle 5">
            <a:extLst>
              <a:ext uri="{FF2B5EF4-FFF2-40B4-BE49-F238E27FC236}">
                <a16:creationId xmlns:a16="http://schemas.microsoft.com/office/drawing/2014/main" id="{1288A729-B8A4-44DE-AAE7-5E9AA6A19795}"/>
              </a:ext>
            </a:extLst>
          </p:cNvPr>
          <p:cNvSpPr/>
          <p:nvPr/>
        </p:nvSpPr>
        <p:spPr>
          <a:xfrm>
            <a:off x="41246" y="251364"/>
            <a:ext cx="1065402" cy="34169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381619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8A9070-0EB2-4BD3-88CA-3BCA8EA3D26B}"/>
              </a:ext>
            </a:extLst>
          </p:cNvPr>
          <p:cNvSpPr>
            <a:spLocks noGrp="1"/>
          </p:cNvSpPr>
          <p:nvPr>
            <p:ph type="title"/>
          </p:nvPr>
        </p:nvSpPr>
        <p:spPr/>
        <p:txBody>
          <a:bodyPr/>
          <a:lstStyle/>
          <a:p>
            <a:r>
              <a:rPr lang="en-US" dirty="0"/>
              <a:t>Architecture of </a:t>
            </a:r>
            <a:r>
              <a:rPr lang="en-US" dirty="0" err="1"/>
              <a:t>.Net</a:t>
            </a:r>
            <a:r>
              <a:rPr lang="en-US" dirty="0"/>
              <a:t> Applications</a:t>
            </a:r>
          </a:p>
        </p:txBody>
      </p:sp>
      <p:pic>
        <p:nvPicPr>
          <p:cNvPr id="5" name="Content Placeholder 4">
            <a:extLst>
              <a:ext uri="{FF2B5EF4-FFF2-40B4-BE49-F238E27FC236}">
                <a16:creationId xmlns:a16="http://schemas.microsoft.com/office/drawing/2014/main" id="{B365ECB3-2220-487F-8DE0-19FD0A2C0800}"/>
              </a:ext>
            </a:extLst>
          </p:cNvPr>
          <p:cNvPicPr>
            <a:picLocks noGrp="1" noChangeAspect="1"/>
          </p:cNvPicPr>
          <p:nvPr>
            <p:ph idx="1"/>
          </p:nvPr>
        </p:nvPicPr>
        <p:blipFill>
          <a:blip r:embed="rId2"/>
          <a:stretch>
            <a:fillRect/>
          </a:stretch>
        </p:blipFill>
        <p:spPr>
          <a:xfrm>
            <a:off x="692378" y="1690688"/>
            <a:ext cx="4884618" cy="4351338"/>
          </a:xfrm>
        </p:spPr>
      </p:pic>
      <p:pic>
        <p:nvPicPr>
          <p:cNvPr id="7" name="Picture 6">
            <a:extLst>
              <a:ext uri="{FF2B5EF4-FFF2-40B4-BE49-F238E27FC236}">
                <a16:creationId xmlns:a16="http://schemas.microsoft.com/office/drawing/2014/main" id="{7D6E0788-0778-4555-8469-181E7BB84858}"/>
              </a:ext>
            </a:extLst>
          </p:cNvPr>
          <p:cNvPicPr>
            <a:picLocks noChangeAspect="1"/>
          </p:cNvPicPr>
          <p:nvPr/>
        </p:nvPicPr>
        <p:blipFill>
          <a:blip r:embed="rId3"/>
          <a:stretch>
            <a:fillRect/>
          </a:stretch>
        </p:blipFill>
        <p:spPr>
          <a:xfrm>
            <a:off x="5576996" y="1690688"/>
            <a:ext cx="5605529" cy="4351338"/>
          </a:xfrm>
          <a:prstGeom prst="rect">
            <a:avLst/>
          </a:prstGeom>
        </p:spPr>
      </p:pic>
    </p:spTree>
    <p:extLst>
      <p:ext uri="{BB962C8B-B14F-4D97-AF65-F5344CB8AC3E}">
        <p14:creationId xmlns:p14="http://schemas.microsoft.com/office/powerpoint/2010/main" val="116801564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9AAB42-CFE9-4E87-B0E8-039EC37CD50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BE36750-850E-4ED6-8417-1D5A2AA4BA2D}"/>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EB1E297B-80E5-4195-9BD3-7A4F89608EA7}"/>
              </a:ext>
            </a:extLst>
          </p:cNvPr>
          <p:cNvPicPr>
            <a:picLocks noChangeAspect="1"/>
          </p:cNvPicPr>
          <p:nvPr/>
        </p:nvPicPr>
        <p:blipFill>
          <a:blip r:embed="rId2"/>
          <a:stretch>
            <a:fillRect/>
          </a:stretch>
        </p:blipFill>
        <p:spPr>
          <a:xfrm>
            <a:off x="0" y="0"/>
            <a:ext cx="12192000" cy="6858000"/>
          </a:xfrm>
          <a:prstGeom prst="rect">
            <a:avLst/>
          </a:prstGeom>
        </p:spPr>
      </p:pic>
      <p:sp>
        <p:nvSpPr>
          <p:cNvPr id="6" name="Rectangle 5">
            <a:extLst>
              <a:ext uri="{FF2B5EF4-FFF2-40B4-BE49-F238E27FC236}">
                <a16:creationId xmlns:a16="http://schemas.microsoft.com/office/drawing/2014/main" id="{23BC7A6B-2D81-4BE0-A720-DC37C6FB7D99}"/>
              </a:ext>
            </a:extLst>
          </p:cNvPr>
          <p:cNvSpPr/>
          <p:nvPr/>
        </p:nvSpPr>
        <p:spPr>
          <a:xfrm>
            <a:off x="218114" y="5251508"/>
            <a:ext cx="5877886" cy="10316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FA37BE99-CBCA-4B8C-8F04-D7FD936C4D8B}"/>
              </a:ext>
            </a:extLst>
          </p:cNvPr>
          <p:cNvSpPr/>
          <p:nvPr/>
        </p:nvSpPr>
        <p:spPr>
          <a:xfrm>
            <a:off x="3148667" y="3565321"/>
            <a:ext cx="3579304" cy="2684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9274665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1071D6-763C-4595-A7B2-690FAA5CC14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29C9F75-73AF-4A75-9FD8-7D433D836716}"/>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7E4039CD-3B17-410D-9E9C-04400EE5861D}"/>
              </a:ext>
            </a:extLst>
          </p:cNvPr>
          <p:cNvPicPr>
            <a:picLocks noChangeAspect="1"/>
          </p:cNvPicPr>
          <p:nvPr/>
        </p:nvPicPr>
        <p:blipFill>
          <a:blip r:embed="rId2"/>
          <a:stretch>
            <a:fillRect/>
          </a:stretch>
        </p:blipFill>
        <p:spPr>
          <a:xfrm>
            <a:off x="0" y="0"/>
            <a:ext cx="12192000" cy="6858000"/>
          </a:xfrm>
          <a:prstGeom prst="rect">
            <a:avLst/>
          </a:prstGeom>
        </p:spPr>
      </p:pic>
      <p:sp>
        <p:nvSpPr>
          <p:cNvPr id="6" name="Rectangle 5">
            <a:extLst>
              <a:ext uri="{FF2B5EF4-FFF2-40B4-BE49-F238E27FC236}">
                <a16:creationId xmlns:a16="http://schemas.microsoft.com/office/drawing/2014/main" id="{F28F714D-2DCA-4F39-880D-E3CE594BD2EE}"/>
              </a:ext>
            </a:extLst>
          </p:cNvPr>
          <p:cNvSpPr/>
          <p:nvPr/>
        </p:nvSpPr>
        <p:spPr>
          <a:xfrm>
            <a:off x="41945" y="365125"/>
            <a:ext cx="5058561" cy="31591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393E004A-5E16-44EA-AA28-FE1EA6950E62}"/>
              </a:ext>
            </a:extLst>
          </p:cNvPr>
          <p:cNvPicPr>
            <a:picLocks noChangeAspect="1"/>
          </p:cNvPicPr>
          <p:nvPr/>
        </p:nvPicPr>
        <p:blipFill>
          <a:blip r:embed="rId3"/>
          <a:stretch>
            <a:fillRect/>
          </a:stretch>
        </p:blipFill>
        <p:spPr>
          <a:xfrm>
            <a:off x="5277767" y="1027906"/>
            <a:ext cx="6752046" cy="542925"/>
          </a:xfrm>
          <a:prstGeom prst="rect">
            <a:avLst/>
          </a:prstGeom>
        </p:spPr>
      </p:pic>
    </p:spTree>
    <p:extLst>
      <p:ext uri="{BB962C8B-B14F-4D97-AF65-F5344CB8AC3E}">
        <p14:creationId xmlns:p14="http://schemas.microsoft.com/office/powerpoint/2010/main" val="253311124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28D417-45FA-4EF2-83E5-F3DC4877BF8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7498046-A697-4EBC-B66F-C27EB9B5AD52}"/>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701408A6-B232-4E60-BB03-4C7EB124B004}"/>
              </a:ext>
            </a:extLst>
          </p:cNvPr>
          <p:cNvPicPr>
            <a:picLocks noChangeAspect="1"/>
          </p:cNvPicPr>
          <p:nvPr/>
        </p:nvPicPr>
        <p:blipFill>
          <a:blip r:embed="rId2"/>
          <a:stretch>
            <a:fillRect/>
          </a:stretch>
        </p:blipFill>
        <p:spPr>
          <a:xfrm>
            <a:off x="0" y="0"/>
            <a:ext cx="12192000" cy="6858000"/>
          </a:xfrm>
          <a:prstGeom prst="rect">
            <a:avLst/>
          </a:prstGeom>
        </p:spPr>
      </p:pic>
      <p:sp>
        <p:nvSpPr>
          <p:cNvPr id="6" name="Rectangle 5">
            <a:extLst>
              <a:ext uri="{FF2B5EF4-FFF2-40B4-BE49-F238E27FC236}">
                <a16:creationId xmlns:a16="http://schemas.microsoft.com/office/drawing/2014/main" id="{DF697E2E-A746-4FA5-B6AE-69486A5D0D9A}"/>
              </a:ext>
            </a:extLst>
          </p:cNvPr>
          <p:cNvSpPr/>
          <p:nvPr/>
        </p:nvSpPr>
        <p:spPr>
          <a:xfrm>
            <a:off x="218114" y="5251508"/>
            <a:ext cx="5877886" cy="10316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AFAA0FD9-A308-4BF0-BC71-91DE3F06ACF3}"/>
              </a:ext>
            </a:extLst>
          </p:cNvPr>
          <p:cNvSpPr/>
          <p:nvPr/>
        </p:nvSpPr>
        <p:spPr>
          <a:xfrm>
            <a:off x="2759978" y="1434517"/>
            <a:ext cx="7692705" cy="2927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1714482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5F6220-4A4A-4DA7-B3A6-B4E5B94F861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8D67732-9945-48BE-969A-4C80C5AF3B93}"/>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BA527BAB-3CF0-4E25-B46B-8538F06F27C9}"/>
              </a:ext>
            </a:extLst>
          </p:cNvPr>
          <p:cNvPicPr>
            <a:picLocks noChangeAspect="1"/>
          </p:cNvPicPr>
          <p:nvPr/>
        </p:nvPicPr>
        <p:blipFill>
          <a:blip r:embed="rId2"/>
          <a:stretch>
            <a:fillRect/>
          </a:stretch>
        </p:blipFill>
        <p:spPr>
          <a:xfrm>
            <a:off x="0" y="0"/>
            <a:ext cx="12192000" cy="6857999"/>
          </a:xfrm>
          <a:prstGeom prst="rect">
            <a:avLst/>
          </a:prstGeom>
        </p:spPr>
      </p:pic>
      <p:sp>
        <p:nvSpPr>
          <p:cNvPr id="6" name="Rectangle 5">
            <a:extLst>
              <a:ext uri="{FF2B5EF4-FFF2-40B4-BE49-F238E27FC236}">
                <a16:creationId xmlns:a16="http://schemas.microsoft.com/office/drawing/2014/main" id="{45612BFA-A876-4F63-9E5A-C6D8029B4086}"/>
              </a:ext>
            </a:extLst>
          </p:cNvPr>
          <p:cNvSpPr/>
          <p:nvPr/>
        </p:nvSpPr>
        <p:spPr>
          <a:xfrm>
            <a:off x="0" y="230188"/>
            <a:ext cx="5877886" cy="26476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2083626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9E30BD-A1E7-4519-9BDD-6D93E971A456}"/>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E7325D89-C03E-47A0-B895-8D97AA057A98}"/>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26904A76-DA70-4763-AA5A-A02B654FF938}"/>
              </a:ext>
            </a:extLst>
          </p:cNvPr>
          <p:cNvPicPr>
            <a:picLocks noChangeAspect="1"/>
          </p:cNvPicPr>
          <p:nvPr/>
        </p:nvPicPr>
        <p:blipFill>
          <a:blip r:embed="rId2"/>
          <a:stretch>
            <a:fillRect/>
          </a:stretch>
        </p:blipFill>
        <p:spPr>
          <a:xfrm>
            <a:off x="0" y="0"/>
            <a:ext cx="12192000" cy="6858000"/>
          </a:xfrm>
          <a:prstGeom prst="rect">
            <a:avLst/>
          </a:prstGeom>
        </p:spPr>
      </p:pic>
      <p:sp>
        <p:nvSpPr>
          <p:cNvPr id="6" name="Rectangle 5">
            <a:extLst>
              <a:ext uri="{FF2B5EF4-FFF2-40B4-BE49-F238E27FC236}">
                <a16:creationId xmlns:a16="http://schemas.microsoft.com/office/drawing/2014/main" id="{46132E15-B640-46C7-A1B7-7DF5E8251E7B}"/>
              </a:ext>
            </a:extLst>
          </p:cNvPr>
          <p:cNvSpPr/>
          <p:nvPr/>
        </p:nvSpPr>
        <p:spPr>
          <a:xfrm>
            <a:off x="218114" y="5251508"/>
            <a:ext cx="5877886" cy="10316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B9B90253-3B13-4129-9E1B-F5ED7A2C8A77}"/>
              </a:ext>
            </a:extLst>
          </p:cNvPr>
          <p:cNvSpPr/>
          <p:nvPr/>
        </p:nvSpPr>
        <p:spPr>
          <a:xfrm>
            <a:off x="2759978" y="1434517"/>
            <a:ext cx="7692705" cy="2927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688520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772B59-7A96-4C45-B0F3-6A073B59B72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9342DF3-2243-4EB5-9A75-783B72D52BDF}"/>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5C602995-B6D7-46E4-BA0A-09FE47199465}"/>
              </a:ext>
            </a:extLst>
          </p:cNvPr>
          <p:cNvPicPr>
            <a:picLocks noChangeAspect="1"/>
          </p:cNvPicPr>
          <p:nvPr/>
        </p:nvPicPr>
        <p:blipFill>
          <a:blip r:embed="rId2"/>
          <a:stretch>
            <a:fillRect/>
          </a:stretch>
        </p:blipFill>
        <p:spPr>
          <a:xfrm>
            <a:off x="0" y="0"/>
            <a:ext cx="12192000" cy="6858000"/>
          </a:xfrm>
          <a:prstGeom prst="rect">
            <a:avLst/>
          </a:prstGeom>
        </p:spPr>
      </p:pic>
      <p:sp>
        <p:nvSpPr>
          <p:cNvPr id="6" name="Rectangle 5">
            <a:extLst>
              <a:ext uri="{FF2B5EF4-FFF2-40B4-BE49-F238E27FC236}">
                <a16:creationId xmlns:a16="http://schemas.microsoft.com/office/drawing/2014/main" id="{7AD5E23E-102F-4E15-932B-B94D2FE7A6E6}"/>
              </a:ext>
            </a:extLst>
          </p:cNvPr>
          <p:cNvSpPr/>
          <p:nvPr/>
        </p:nvSpPr>
        <p:spPr>
          <a:xfrm>
            <a:off x="0" y="230188"/>
            <a:ext cx="5877886" cy="26476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592016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5FB245-4756-4509-955D-BBC681C34602}"/>
              </a:ext>
            </a:extLst>
          </p:cNvPr>
          <p:cNvSpPr>
            <a:spLocks noGrp="1"/>
          </p:cNvSpPr>
          <p:nvPr>
            <p:ph type="title"/>
          </p:nvPr>
        </p:nvSpPr>
        <p:spPr/>
        <p:txBody>
          <a:bodyPr/>
          <a:lstStyle/>
          <a:p>
            <a:r>
              <a:rPr lang="en-US" dirty="0"/>
              <a:t>Continue..</a:t>
            </a:r>
          </a:p>
        </p:txBody>
      </p:sp>
      <p:sp>
        <p:nvSpPr>
          <p:cNvPr id="3" name="Content Placeholder 2">
            <a:extLst>
              <a:ext uri="{FF2B5EF4-FFF2-40B4-BE49-F238E27FC236}">
                <a16:creationId xmlns:a16="http://schemas.microsoft.com/office/drawing/2014/main" id="{E41CD98A-EB9B-476E-853E-2219F88268BC}"/>
              </a:ext>
            </a:extLst>
          </p:cNvPr>
          <p:cNvSpPr>
            <a:spLocks noGrp="1"/>
          </p:cNvSpPr>
          <p:nvPr>
            <p:ph idx="1"/>
          </p:nvPr>
        </p:nvSpPr>
        <p:spPr/>
        <p:txBody>
          <a:bodyPr>
            <a:normAutofit fontScale="62500" lnSpcReduction="20000"/>
          </a:bodyPr>
          <a:lstStyle/>
          <a:p>
            <a:pPr marL="0" indent="0">
              <a:buNone/>
            </a:pPr>
            <a:r>
              <a:rPr lang="en-US" dirty="0"/>
              <a:t>OK now let's learn about the architecture of talking about applications at a very high level.</a:t>
            </a:r>
          </a:p>
          <a:p>
            <a:pPr marL="0" indent="0">
              <a:buNone/>
            </a:pPr>
            <a:r>
              <a:rPr lang="en-US" dirty="0"/>
              <a:t>When you build an application with C-Sharp your application consists of building blocks called classes.</a:t>
            </a:r>
          </a:p>
          <a:p>
            <a:pPr marL="0" indent="0">
              <a:buNone/>
            </a:pPr>
            <a:r>
              <a:rPr lang="en-US" dirty="0"/>
              <a:t>These classes collaborate with each other at runtime. And as a result the application provides some functionality.</a:t>
            </a:r>
          </a:p>
          <a:p>
            <a:pPr marL="0" indent="0">
              <a:buNone/>
            </a:pPr>
            <a:r>
              <a:rPr lang="en-US" dirty="0"/>
              <a:t>Now what is a class? A class is a container that has some </a:t>
            </a:r>
            <a:r>
              <a:rPr lang="en-US" b="1" dirty="0"/>
              <a:t>data</a:t>
            </a:r>
            <a:r>
              <a:rPr lang="en-US" dirty="0"/>
              <a:t> which is also called </a:t>
            </a:r>
            <a:r>
              <a:rPr lang="en-US" b="1" dirty="0"/>
              <a:t>attributes</a:t>
            </a:r>
            <a:r>
              <a:rPr lang="en-US" dirty="0"/>
              <a:t> and </a:t>
            </a:r>
            <a:r>
              <a:rPr lang="en-US" b="1" dirty="0"/>
              <a:t>functions</a:t>
            </a:r>
            <a:r>
              <a:rPr lang="en-US" dirty="0"/>
              <a:t>, which is also called </a:t>
            </a:r>
            <a:r>
              <a:rPr lang="en-US" b="1" dirty="0"/>
              <a:t>methods</a:t>
            </a:r>
            <a:r>
              <a:rPr lang="en-US" dirty="0"/>
              <a:t>. </a:t>
            </a:r>
          </a:p>
          <a:p>
            <a:pPr marL="0" indent="0">
              <a:buNone/>
            </a:pPr>
            <a:r>
              <a:rPr lang="en-US" b="1" dirty="0"/>
              <a:t>Functions</a:t>
            </a:r>
            <a:r>
              <a:rPr lang="en-US" dirty="0"/>
              <a:t> or </a:t>
            </a:r>
            <a:r>
              <a:rPr lang="en-US" b="1" dirty="0"/>
              <a:t>Methods</a:t>
            </a:r>
            <a:r>
              <a:rPr lang="en-US" dirty="0"/>
              <a:t> have behavior. They execute code. They do things for us. </a:t>
            </a:r>
          </a:p>
          <a:p>
            <a:pPr marL="0" indent="0">
              <a:buNone/>
            </a:pPr>
            <a:r>
              <a:rPr lang="en-US" b="1" dirty="0"/>
              <a:t>Data</a:t>
            </a:r>
            <a:r>
              <a:rPr lang="en-US" dirty="0"/>
              <a:t> represents the state of the application.</a:t>
            </a:r>
          </a:p>
          <a:p>
            <a:pPr marL="0" indent="0">
              <a:buNone/>
            </a:pPr>
            <a:r>
              <a:rPr lang="en-US" dirty="0"/>
              <a:t>Let me use an example.</a:t>
            </a:r>
          </a:p>
          <a:p>
            <a:pPr marL="0" indent="0">
              <a:buNone/>
            </a:pPr>
            <a:r>
              <a:rPr lang="en-US" dirty="0"/>
              <a:t>Think of a car a car has some attributes like its make its model its color. These are the attributes of a car. The car also has some functions.</a:t>
            </a:r>
          </a:p>
          <a:p>
            <a:pPr marL="0" indent="0">
              <a:buNone/>
            </a:pPr>
            <a:r>
              <a:rPr lang="en-US" dirty="0"/>
              <a:t>We can start it or we can move it so you can think of a car as a class in a real world application.</a:t>
            </a:r>
          </a:p>
          <a:p>
            <a:pPr marL="0" indent="0">
              <a:buNone/>
            </a:pPr>
            <a:r>
              <a:rPr lang="en-US" dirty="0"/>
              <a:t>We have tens, hundreds, or even thousands of classes. Each class responsible for a piece of functionality.</a:t>
            </a:r>
          </a:p>
          <a:p>
            <a:pPr marL="0" indent="0">
              <a:buNone/>
            </a:pPr>
            <a:r>
              <a:rPr lang="en-US" dirty="0"/>
              <a:t>An example of that is, classes that are responsible for getting the data from the user, process the data and display something to the user.</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23946042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2165</TotalTime>
  <Words>7242</Words>
  <Application>Microsoft Office PowerPoint</Application>
  <PresentationFormat>Widescreen</PresentationFormat>
  <Paragraphs>491</Paragraphs>
  <Slides>85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85</vt:i4>
      </vt:variant>
    </vt:vector>
  </HeadingPairs>
  <TitlesOfParts>
    <vt:vector size="90" baseType="lpstr">
      <vt:lpstr>Arial</vt:lpstr>
      <vt:lpstr>Calibri</vt:lpstr>
      <vt:lpstr>Calibri Light</vt:lpstr>
      <vt:lpstr>sf pro text</vt:lpstr>
      <vt:lpstr>Office Theme</vt:lpstr>
      <vt:lpstr>C# Fundamentals Day - 1</vt:lpstr>
      <vt:lpstr>Introduction</vt:lpstr>
      <vt:lpstr>Continue..</vt:lpstr>
      <vt:lpstr>Topics</vt:lpstr>
      <vt:lpstr>Continue..</vt:lpstr>
      <vt:lpstr>C# Vs .Net Framework</vt:lpstr>
      <vt:lpstr>CLR (Common Language Run-time)</vt:lpstr>
      <vt:lpstr>Architecture of .Net Applications</vt:lpstr>
      <vt:lpstr>Continue..</vt:lpstr>
      <vt:lpstr>PowerPoint Presentation</vt:lpstr>
      <vt:lpstr>Continue..</vt:lpstr>
      <vt:lpstr>Get Visual Studio IDE</vt:lpstr>
      <vt:lpstr>Our First C # Application</vt:lpstr>
      <vt:lpstr>PowerPoint Presentation</vt:lpstr>
      <vt:lpstr>Our First C# Application</vt:lpstr>
      <vt:lpstr>PowerPoint Presentation</vt:lpstr>
      <vt:lpstr>Continue..</vt:lpstr>
      <vt:lpstr>Continue..</vt:lpstr>
      <vt:lpstr>Continue..</vt:lpstr>
      <vt:lpstr>Continue..</vt:lpstr>
      <vt:lpstr>Continue..</vt:lpstr>
      <vt:lpstr>Continue..</vt:lpstr>
      <vt:lpstr>Continue..</vt:lpstr>
      <vt:lpstr>Continue..</vt:lpstr>
      <vt:lpstr>Quiz Time</vt:lpstr>
      <vt:lpstr>Summary:</vt:lpstr>
      <vt:lpstr>Continue..</vt:lpstr>
      <vt:lpstr>Primitive Types</vt:lpstr>
      <vt:lpstr>Variables and Constants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Continue..</vt:lpstr>
      <vt:lpstr>PowerPoint Presentation</vt:lpstr>
      <vt:lpstr>PowerPoint Presentation</vt:lpstr>
      <vt:lpstr>Continue..</vt:lpstr>
      <vt:lpstr>Integral Numbers..</vt:lpstr>
      <vt:lpstr>Real Numbers</vt:lpstr>
      <vt:lpstr>Character and Boolean</vt:lpstr>
      <vt:lpstr>PowerPoint Presentation</vt:lpstr>
      <vt:lpstr>Continue..</vt:lpstr>
      <vt:lpstr>Continue..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Continue..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 Fundamentals</dc:title>
  <dc:creator>Hunaid Hussain</dc:creator>
  <cp:lastModifiedBy>Hunaid Hussain</cp:lastModifiedBy>
  <cp:revision>74</cp:revision>
  <dcterms:created xsi:type="dcterms:W3CDTF">2022-01-04T12:54:02Z</dcterms:created>
  <dcterms:modified xsi:type="dcterms:W3CDTF">2022-01-09T19:41:58Z</dcterms:modified>
</cp:coreProperties>
</file>